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7" r:id="rId2"/>
    <p:sldId id="274" r:id="rId3"/>
    <p:sldId id="283" r:id="rId4"/>
    <p:sldId id="285" r:id="rId5"/>
    <p:sldId id="280" r:id="rId6"/>
    <p:sldId id="287" r:id="rId7"/>
    <p:sldId id="284" r:id="rId8"/>
    <p:sldId id="286" r:id="rId9"/>
    <p:sldId id="288" r:id="rId10"/>
    <p:sldId id="289" r:id="rId11"/>
    <p:sldId id="290" r:id="rId1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196"/>
    <a:srgbClr val="F49709"/>
    <a:srgbClr val="D58408"/>
    <a:srgbClr val="1C6CB5"/>
    <a:srgbClr val="D5C139"/>
    <a:srgbClr val="ECD63F"/>
    <a:srgbClr val="CCCC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87692" autoAdjust="0"/>
  </p:normalViewPr>
  <p:slideViewPr>
    <p:cSldViewPr>
      <p:cViewPr varScale="1">
        <p:scale>
          <a:sx n="102" d="100"/>
          <a:sy n="102" d="100"/>
        </p:scale>
        <p:origin x="188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DD77BBF-1865-430F-A7EE-E9A97D49E140}" type="datetimeFigureOut">
              <a:rPr lang="en-US" smtClean="0"/>
              <a:t>6/15/2015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4CC8D2F-5543-43F8-894B-0F6C8E406DB0}" type="slidenum">
              <a:rPr lang="en-US" smtClean="0"/>
              <a:t>‹#›</a:t>
            </a:fld>
            <a:endParaRPr lang="en-US"/>
          </a:p>
        </p:txBody>
      </p:sp>
    </p:spTree>
    <p:extLst>
      <p:ext uri="{BB962C8B-B14F-4D97-AF65-F5344CB8AC3E}">
        <p14:creationId xmlns:p14="http://schemas.microsoft.com/office/powerpoint/2010/main" val="3445224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C499599-1567-44CC-9A1A-67F2D1CFDAE7}" type="datetimeFigureOut">
              <a:rPr lang="en-US" smtClean="0"/>
              <a:t>6/15/2015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38E84F7-5B62-4BC5-85BF-B7F9DFE6D92F}" type="slidenum">
              <a:rPr lang="en-US" smtClean="0"/>
              <a:t>‹#›</a:t>
            </a:fld>
            <a:endParaRPr lang="en-US"/>
          </a:p>
        </p:txBody>
      </p:sp>
    </p:spTree>
    <p:extLst>
      <p:ext uri="{BB962C8B-B14F-4D97-AF65-F5344CB8AC3E}">
        <p14:creationId xmlns:p14="http://schemas.microsoft.com/office/powerpoint/2010/main" val="1047090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marL="232904" indent="-232904">
              <a:spcBef>
                <a:spcPct val="0"/>
              </a:spcBef>
            </a:pPr>
            <a:r>
              <a:rPr lang="en-US" dirty="0" smtClean="0"/>
              <a:t>Description: This session will provide concrete examples of targeted outreach to faculty and LGBTQ students, as they fit within a comprehensive sexual violence prevention plan that has been in practice at SUNY Buffalo since 2007.  Resources for planning processes and implementation will be provided, as well as training resources and lessons learned.</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35C0C2-83A7-4262-B030-230DD38E50F7}"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89903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 </a:t>
            </a:r>
            <a:r>
              <a:rPr lang="en-US" dirty="0" err="1" smtClean="0"/>
              <a:t>safezone</a:t>
            </a:r>
            <a:r>
              <a:rPr lang="en-US" dirty="0" smtClean="0"/>
              <a:t> trained – if your college doesn’t have a </a:t>
            </a:r>
            <a:r>
              <a:rPr lang="en-US" dirty="0" err="1" smtClean="0"/>
              <a:t>safezone</a:t>
            </a:r>
            <a:r>
              <a:rPr lang="en-US" dirty="0" smtClean="0"/>
              <a:t> program, reach out to a</a:t>
            </a:r>
            <a:r>
              <a:rPr lang="en-US" baseline="0" dirty="0" smtClean="0"/>
              <a:t> neighboring school</a:t>
            </a:r>
          </a:p>
          <a:p>
            <a:r>
              <a:rPr lang="en-US" baseline="0" dirty="0" smtClean="0"/>
              <a:t>Attend public events (ex: Pride, Lavender Reception), *ask if ok* to attend a club or student association meeting</a:t>
            </a:r>
            <a:endParaRPr lang="en-US" dirty="0" smtClean="0"/>
          </a:p>
          <a:p>
            <a:r>
              <a:rPr lang="en-US" dirty="0" smtClean="0"/>
              <a:t>Examples</a:t>
            </a:r>
            <a:r>
              <a:rPr lang="en-US" dirty="0" smtClean="0"/>
              <a:t>,</a:t>
            </a:r>
            <a:r>
              <a:rPr lang="en-US" baseline="0" dirty="0" smtClean="0"/>
              <a:t> recruitment, healthy relationship image representation, normalizing inclusions.</a:t>
            </a:r>
            <a:endParaRPr lang="en-US" dirty="0"/>
          </a:p>
        </p:txBody>
      </p:sp>
      <p:sp>
        <p:nvSpPr>
          <p:cNvPr id="4" name="Slide Number Placeholder 3"/>
          <p:cNvSpPr>
            <a:spLocks noGrp="1"/>
          </p:cNvSpPr>
          <p:nvPr>
            <p:ph type="sldNum" sz="quarter" idx="10"/>
          </p:nvPr>
        </p:nvSpPr>
        <p:spPr/>
        <p:txBody>
          <a:bodyPr/>
          <a:lstStyle/>
          <a:p>
            <a:fld id="{638E84F7-5B62-4BC5-85BF-B7F9DFE6D92F}" type="slidenum">
              <a:rPr lang="en-US" smtClean="0"/>
              <a:t>4</a:t>
            </a:fld>
            <a:endParaRPr lang="en-US"/>
          </a:p>
        </p:txBody>
      </p:sp>
    </p:spTree>
    <p:extLst>
      <p:ext uri="{BB962C8B-B14F-4D97-AF65-F5344CB8AC3E}">
        <p14:creationId xmlns:p14="http://schemas.microsoft.com/office/powerpoint/2010/main" val="1555449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Prevention – Bystander</a:t>
            </a:r>
            <a:r>
              <a:rPr lang="en-US" baseline="0" dirty="0" smtClean="0"/>
              <a:t> Intervention, HAVEN, Universal Screening for SV, Peer Education Program, How to Help</a:t>
            </a:r>
          </a:p>
          <a:p>
            <a:r>
              <a:rPr lang="en-US" baseline="0" dirty="0" smtClean="0"/>
              <a:t>Risk Reduction – Alcohol Harm Reduction Education, Safety Services</a:t>
            </a:r>
          </a:p>
          <a:p>
            <a:r>
              <a:rPr lang="en-US" baseline="0" dirty="0" smtClean="0"/>
              <a:t>Awareness/Outreach –Walk A Mile In Her Shoes, Love &amp; Support Day</a:t>
            </a:r>
            <a:endParaRPr lang="en-US" dirty="0"/>
          </a:p>
        </p:txBody>
      </p:sp>
      <p:sp>
        <p:nvSpPr>
          <p:cNvPr id="4" name="Slide Number Placeholder 3"/>
          <p:cNvSpPr>
            <a:spLocks noGrp="1"/>
          </p:cNvSpPr>
          <p:nvPr>
            <p:ph type="sldNum" sz="quarter" idx="10"/>
          </p:nvPr>
        </p:nvSpPr>
        <p:spPr/>
        <p:txBody>
          <a:bodyPr/>
          <a:lstStyle/>
          <a:p>
            <a:fld id="{02615FDA-6EE0-4E4A-9AD1-8E5B874E7E85}" type="slidenum">
              <a:rPr lang="en-US" smtClean="0"/>
              <a:pPr/>
              <a:t>5</a:t>
            </a:fld>
            <a:endParaRPr lang="en-US"/>
          </a:p>
        </p:txBody>
      </p:sp>
    </p:spTree>
    <p:extLst>
      <p:ext uri="{BB962C8B-B14F-4D97-AF65-F5344CB8AC3E}">
        <p14:creationId xmlns:p14="http://schemas.microsoft.com/office/powerpoint/2010/main" val="2696379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Use gender neutral language and inclusive language to open the door to all survivors.</a:t>
            </a:r>
          </a:p>
          <a:p>
            <a:r>
              <a:rPr lang="en-US" sz="1200" kern="1200" dirty="0" smtClean="0">
                <a:solidFill>
                  <a:schemeClr val="tx1"/>
                </a:solidFill>
                <a:latin typeface="+mn-lt"/>
                <a:ea typeface="+mn-ea"/>
                <a:cs typeface="+mn-cs"/>
              </a:rPr>
              <a:t>Inclusive language:</a:t>
            </a:r>
          </a:p>
          <a:p>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Use the term “partner” or “significant other” instead of “boyfriend/girlfriend”, or “husband/wife”</a:t>
            </a:r>
          </a:p>
          <a:p>
            <a:r>
              <a:rPr lang="en-US" sz="1200" i="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Ask “are you seeing someone?” or “are you in a committed relationship?” instead of “do you have a girlfriend/boyfriend?” or “are you married?”</a:t>
            </a:r>
            <a:endParaRPr lang="en-US" dirty="0"/>
          </a:p>
        </p:txBody>
      </p:sp>
      <p:sp>
        <p:nvSpPr>
          <p:cNvPr id="4" name="Slide Number Placeholder 3"/>
          <p:cNvSpPr>
            <a:spLocks noGrp="1"/>
          </p:cNvSpPr>
          <p:nvPr>
            <p:ph type="sldNum" sz="quarter" idx="10"/>
          </p:nvPr>
        </p:nvSpPr>
        <p:spPr/>
        <p:txBody>
          <a:bodyPr/>
          <a:lstStyle/>
          <a:p>
            <a:fld id="{638E84F7-5B62-4BC5-85BF-B7F9DFE6D92F}" type="slidenum">
              <a:rPr lang="en-US" smtClean="0"/>
              <a:t>6</a:t>
            </a:fld>
            <a:endParaRPr lang="en-US"/>
          </a:p>
        </p:txBody>
      </p:sp>
    </p:spTree>
    <p:extLst>
      <p:ext uri="{BB962C8B-B14F-4D97-AF65-F5344CB8AC3E}">
        <p14:creationId xmlns:p14="http://schemas.microsoft.com/office/powerpoint/2010/main" val="2913968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updates, as well as trainings</a:t>
            </a:r>
            <a:r>
              <a:rPr lang="en-US" baseline="0" dirty="0" smtClean="0"/>
              <a:t> - </a:t>
            </a:r>
            <a:r>
              <a:rPr lang="en-US" dirty="0" smtClean="0"/>
              <a:t>All free and available as on-demand</a:t>
            </a:r>
            <a:r>
              <a:rPr lang="en-US" baseline="0" dirty="0" smtClean="0"/>
              <a:t> webinars</a:t>
            </a:r>
            <a:endParaRPr lang="en-US" dirty="0"/>
          </a:p>
        </p:txBody>
      </p:sp>
      <p:sp>
        <p:nvSpPr>
          <p:cNvPr id="4" name="Slide Number Placeholder 3"/>
          <p:cNvSpPr>
            <a:spLocks noGrp="1"/>
          </p:cNvSpPr>
          <p:nvPr>
            <p:ph type="sldNum" sz="quarter" idx="10"/>
          </p:nvPr>
        </p:nvSpPr>
        <p:spPr/>
        <p:txBody>
          <a:bodyPr/>
          <a:lstStyle/>
          <a:p>
            <a:fld id="{638E84F7-5B62-4BC5-85BF-B7F9DFE6D92F}" type="slidenum">
              <a:rPr lang="en-US" smtClean="0"/>
              <a:t>7</a:t>
            </a:fld>
            <a:endParaRPr lang="en-US"/>
          </a:p>
        </p:txBody>
      </p:sp>
    </p:spTree>
    <p:extLst>
      <p:ext uri="{BB962C8B-B14F-4D97-AF65-F5344CB8AC3E}">
        <p14:creationId xmlns:p14="http://schemas.microsoft.com/office/powerpoint/2010/main" val="739537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New York City Anti-Violence Project empowers lesbian, gay, bisexual, transgender, queer, and HIV-affected communities and allies to end all forms of violence through organizing and education, and supports survivors through counseling and advocacy.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Center is available for direct service and advocacy organizations seeking answers, support, and strategies to become inclusive of and accessible to lesbian, gay, bisexual, transgender, and queer (LGBTQ) survivors. NCAVP members are available to provide technical assistance on issues such as language and terminology, creating an LGBTQ-inclusive organization, developing LGBTQ-inclusive policies and procedures, building relationships with LGBTQ communities and more. All questions and requests for assistance are welcome.</a:t>
            </a:r>
          </a:p>
          <a:p>
            <a:endParaRPr lang="en-US" dirty="0"/>
          </a:p>
        </p:txBody>
      </p:sp>
      <p:sp>
        <p:nvSpPr>
          <p:cNvPr id="4" name="Slide Number Placeholder 3"/>
          <p:cNvSpPr>
            <a:spLocks noGrp="1"/>
          </p:cNvSpPr>
          <p:nvPr>
            <p:ph type="sldNum" sz="quarter" idx="10"/>
          </p:nvPr>
        </p:nvSpPr>
        <p:spPr/>
        <p:txBody>
          <a:bodyPr/>
          <a:lstStyle/>
          <a:p>
            <a:fld id="{638E84F7-5B62-4BC5-85BF-B7F9DFE6D92F}" type="slidenum">
              <a:rPr lang="en-US" smtClean="0"/>
              <a:t>8</a:t>
            </a:fld>
            <a:endParaRPr lang="en-US"/>
          </a:p>
        </p:txBody>
      </p:sp>
    </p:spTree>
    <p:extLst>
      <p:ext uri="{BB962C8B-B14F-4D97-AF65-F5344CB8AC3E}">
        <p14:creationId xmlns:p14="http://schemas.microsoft.com/office/powerpoint/2010/main" val="739537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New York City Anti-Violence Project empowers lesbian, gay, bisexual, transgender, queer, and HIV-affected communities and allies to end all forms of violence through organizing and education, and supports survivors through counseling and advocacy.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Center is available for direct service and advocacy organizations seeking answers, support, and strategies to become inclusive of and accessible to lesbian, gay, bisexual, transgender, and queer (LGBTQ) survivors. NCAVP members are available to provide technical assistance on issues such as language and terminology, creating an LGBTQ-inclusive organization, developing LGBTQ-inclusive policies and procedures, building relationships with LGBTQ communities and more. All questions and requests for assistance are welcome.</a:t>
            </a:r>
          </a:p>
          <a:p>
            <a:endParaRPr lang="en-US" dirty="0"/>
          </a:p>
        </p:txBody>
      </p:sp>
      <p:sp>
        <p:nvSpPr>
          <p:cNvPr id="4" name="Slide Number Placeholder 3"/>
          <p:cNvSpPr>
            <a:spLocks noGrp="1"/>
          </p:cNvSpPr>
          <p:nvPr>
            <p:ph type="sldNum" sz="quarter" idx="10"/>
          </p:nvPr>
        </p:nvSpPr>
        <p:spPr/>
        <p:txBody>
          <a:bodyPr/>
          <a:lstStyle/>
          <a:p>
            <a:fld id="{638E84F7-5B62-4BC5-85BF-B7F9DFE6D92F}" type="slidenum">
              <a:rPr lang="en-US" smtClean="0"/>
              <a:t>9</a:t>
            </a:fld>
            <a:endParaRPr lang="en-US"/>
          </a:p>
        </p:txBody>
      </p:sp>
    </p:spTree>
    <p:extLst>
      <p:ext uri="{BB962C8B-B14F-4D97-AF65-F5344CB8AC3E}">
        <p14:creationId xmlns:p14="http://schemas.microsoft.com/office/powerpoint/2010/main" val="739537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447800"/>
          </a:xfrm>
          <a:prstGeom prst="rect">
            <a:avLst/>
          </a:prstGeom>
        </p:spPr>
        <p:txBody>
          <a:bodyPr/>
          <a:lstStyle>
            <a:lvl1pPr algn="ctr">
              <a:defRPr>
                <a:solidFill>
                  <a:schemeClr val="bg2">
                    <a:lumMod val="75000"/>
                  </a:schemeClr>
                </a:solidFill>
                <a:latin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819400"/>
            <a:ext cx="6400800" cy="1752600"/>
          </a:xfrm>
          <a:prstGeom prst="rect">
            <a:avLst/>
          </a:prstGeom>
        </p:spPr>
        <p:txBody>
          <a:bodyPr/>
          <a:lstStyle>
            <a:lvl1pPr marL="0" indent="0" algn="ctr">
              <a:buNone/>
              <a:defRPr b="0" i="0">
                <a:solidFill>
                  <a:srgbClr val="606060"/>
                </a:solidFill>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838200" y="2362200"/>
            <a:ext cx="7620000" cy="1588"/>
          </a:xfrm>
          <a:prstGeom prst="line">
            <a:avLst/>
          </a:prstGeom>
          <a:noFill/>
          <a:ln w="9525">
            <a:solidFill>
              <a:schemeClr val="bg1"/>
            </a:solidFill>
            <a:prstDash val="dot"/>
            <a:round/>
            <a:headEnd/>
            <a:tailEnd/>
          </a:ln>
        </p:spPr>
      </p:cxnSp>
      <p:cxnSp>
        <p:nvCxnSpPr>
          <p:cNvPr id="5" name="Straight Connector 13"/>
          <p:cNvCxnSpPr>
            <a:cxnSpLocks noChangeShapeType="1"/>
          </p:cNvCxnSpPr>
          <p:nvPr userDrawn="1"/>
        </p:nvCxnSpPr>
        <p:spPr bwMode="auto">
          <a:xfrm>
            <a:off x="838200" y="2363788"/>
            <a:ext cx="7620000" cy="1587"/>
          </a:xfrm>
          <a:prstGeom prst="line">
            <a:avLst/>
          </a:prstGeom>
          <a:noFill/>
          <a:ln w="9525">
            <a:solidFill>
              <a:schemeClr val="tx1"/>
            </a:solidFill>
            <a:prstDash val="dot"/>
            <a:round/>
            <a:headEnd/>
            <a:tailEnd/>
          </a:ln>
        </p:spPr>
      </p:cxnSp>
      <p:sp>
        <p:nvSpPr>
          <p:cNvPr id="2" name="Title 1"/>
          <p:cNvSpPr>
            <a:spLocks noGrp="1"/>
          </p:cNvSpPr>
          <p:nvPr>
            <p:ph type="title"/>
          </p:nvPr>
        </p:nvSpPr>
        <p:spPr>
          <a:xfrm>
            <a:off x="722313" y="2338387"/>
            <a:ext cx="7772400" cy="1852613"/>
          </a:xfrm>
          <a:prstGeom prst="rect">
            <a:avLst/>
          </a:prstGeom>
        </p:spPr>
        <p:txBody>
          <a:bodyPr anchor="t"/>
          <a:lstStyle>
            <a:lvl1pPr algn="l">
              <a:defRPr sz="4000" b="0" i="0" cap="all">
                <a:solidFill>
                  <a:srgbClr val="606060"/>
                </a:solidFill>
                <a:latin typeface="Georgia"/>
                <a:cs typeface="Georgia"/>
              </a:defRPr>
            </a:lvl1pPr>
          </a:lstStyle>
          <a:p>
            <a:r>
              <a:rPr lang="en-US" dirty="0" smtClean="0"/>
              <a:t>Click to edit Master</a:t>
            </a:r>
            <a:endParaRPr lang="en-US" dirty="0"/>
          </a:p>
        </p:txBody>
      </p:sp>
      <p:sp>
        <p:nvSpPr>
          <p:cNvPr id="3" name="Text Placeholder 2"/>
          <p:cNvSpPr>
            <a:spLocks noGrp="1"/>
          </p:cNvSpPr>
          <p:nvPr>
            <p:ph type="body" idx="1"/>
          </p:nvPr>
        </p:nvSpPr>
        <p:spPr>
          <a:xfrm>
            <a:off x="722313" y="1676400"/>
            <a:ext cx="7772400" cy="661987"/>
          </a:xfrm>
          <a:prstGeom prst="rect">
            <a:avLst/>
          </a:prstGeom>
        </p:spPr>
        <p:txBody>
          <a:bodyPr anchor="b"/>
          <a:lstStyle>
            <a:lvl1pPr marL="0" indent="0">
              <a:buNone/>
              <a:defRPr sz="2000" b="0" i="0">
                <a:solidFill>
                  <a:srgbClr val="1C6CB5"/>
                </a:solidFill>
                <a:latin typeface="Trebuchet MS"/>
                <a:cs typeface="Trebuchet M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prstGeom prst="rect">
            <a:avLst/>
          </a:prstGeom>
        </p:spPr>
        <p:txBody>
          <a:bodyPr/>
          <a:lstStyle>
            <a:lvl1pPr>
              <a:defRPr b="0" i="0">
                <a:solidFill>
                  <a:srgbClr val="60606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2514600"/>
            <a:ext cx="7772400" cy="3429000"/>
          </a:xfrm>
          <a:prstGeom prst="rect">
            <a:avLst/>
          </a:prstGeom>
        </p:spPr>
        <p:txBody>
          <a:bodyPr/>
          <a:lstStyle>
            <a:lvl1pPr>
              <a:defRPr b="0" i="0">
                <a:solidFill>
                  <a:srgbClr val="606060"/>
                </a:solidFill>
                <a:latin typeface="Trebuchet MS"/>
                <a:cs typeface="Trebuchet MS"/>
              </a:defRPr>
            </a:lvl1pPr>
            <a:lvl2pPr>
              <a:buClrTx/>
              <a:defRPr b="0" i="0">
                <a:solidFill>
                  <a:srgbClr val="606060"/>
                </a:solidFill>
                <a:latin typeface="Trebuchet MS"/>
                <a:cs typeface="Trebuchet MS"/>
              </a:defRPr>
            </a:lvl2pPr>
            <a:lvl3pPr>
              <a:buClrTx/>
              <a:defRPr b="0" i="0">
                <a:solidFill>
                  <a:srgbClr val="606060"/>
                </a:solidFill>
                <a:latin typeface="Trebuchet MS"/>
                <a:cs typeface="Trebuchet MS"/>
              </a:defRPr>
            </a:lvl3pPr>
            <a:lvl4pPr>
              <a:buClrTx/>
              <a:defRPr b="0" i="0">
                <a:solidFill>
                  <a:srgbClr val="606060"/>
                </a:solidFill>
                <a:latin typeface="Trebuchet MS"/>
                <a:cs typeface="Trebuchet MS"/>
              </a:defRPr>
            </a:lvl4pPr>
            <a:lvl5pPr>
              <a:defRPr b="0" i="1">
                <a:solidFill>
                  <a:srgbClr val="606060"/>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a:prstGeom prst="rect">
            <a:avLst/>
          </a:prstGeom>
        </p:spPr>
        <p:txBody>
          <a:bodyPr/>
          <a:lstStyle>
            <a:lvl1pPr>
              <a:defRPr b="0" i="0">
                <a:solidFill>
                  <a:srgbClr val="60606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606060"/>
                </a:solidFill>
                <a:latin typeface="Trebuchet MS"/>
                <a:cs typeface="Trebuchet MS"/>
              </a:defRPr>
            </a:lvl2pPr>
            <a:lvl3pPr>
              <a:buClrTx/>
              <a:buFont typeface="Arial"/>
              <a:buChar char="•"/>
              <a:defRPr sz="2000" b="0" i="0">
                <a:solidFill>
                  <a:srgbClr val="606060"/>
                </a:solidFill>
                <a:latin typeface="Trebuchet MS"/>
                <a:cs typeface="Trebuchet MS"/>
              </a:defRPr>
            </a:lvl3pPr>
            <a:lvl4pPr>
              <a:buClrTx/>
              <a:buFont typeface="Arial"/>
              <a:buChar char="•"/>
              <a:defRPr sz="1800" b="0" i="0">
                <a:solidFill>
                  <a:srgbClr val="606060"/>
                </a:solidFill>
                <a:latin typeface="Trebuchet MS"/>
                <a:cs typeface="Trebuchet MS"/>
              </a:defRPr>
            </a:lvl4pPr>
            <a:lvl5pPr>
              <a:buClr>
                <a:srgbClr val="ECD63F"/>
              </a:buClr>
              <a:buFontTx/>
              <a:buNone/>
              <a:defRPr sz="1800" b="0" i="1">
                <a:solidFill>
                  <a:srgbClr val="60606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808080"/>
                </a:solidFill>
                <a:latin typeface="Trebuchet MS"/>
                <a:cs typeface="Trebuchet MS"/>
              </a:defRPr>
            </a:lvl2pPr>
            <a:lvl3pPr>
              <a:buClrTx/>
              <a:buFont typeface="Arial"/>
              <a:buChar char="•"/>
              <a:defRPr sz="2000" b="0" i="0">
                <a:solidFill>
                  <a:srgbClr val="808080"/>
                </a:solidFill>
                <a:latin typeface="Trebuchet MS"/>
                <a:cs typeface="Trebuchet MS"/>
              </a:defRPr>
            </a:lvl3pPr>
            <a:lvl4pPr>
              <a:buClrTx/>
              <a:buFont typeface="Arial"/>
              <a:buChar char="•"/>
              <a:defRPr sz="1800" b="0" i="0">
                <a:solidFill>
                  <a:srgbClr val="808080"/>
                </a:solidFill>
                <a:latin typeface="Trebuchet MS"/>
                <a:cs typeface="Trebuchet MS"/>
              </a:defRPr>
            </a:lvl4pPr>
            <a:lvl5pPr>
              <a:buClr>
                <a:srgbClr val="ECD63F"/>
              </a:buClr>
              <a:buFontTx/>
              <a:buNone/>
              <a:defRPr sz="1800" b="0" i="1">
                <a:solidFill>
                  <a:srgbClr val="80808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06475"/>
          </a:xfrm>
          <a:prstGeom prst="rect">
            <a:avLst/>
          </a:prstGeom>
        </p:spPr>
        <p:txBody>
          <a:bodyPr/>
          <a:lstStyle>
            <a:lvl1pPr>
              <a:defRPr b="0" i="0">
                <a:solidFill>
                  <a:srgbClr val="808080"/>
                </a:solidFill>
                <a:latin typeface="Georgia"/>
                <a:cs typeface="Georgia"/>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1"/>
            <a:ext cx="4040188"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457200" y="2637626"/>
            <a:ext cx="4040188" cy="2971800"/>
          </a:xfrm>
          <a:prstGeom prst="rect">
            <a:avLst/>
          </a:prstGeom>
        </p:spPr>
        <p:txBody>
          <a:bodyPr/>
          <a:lstStyle>
            <a:lvl1pPr>
              <a:defRPr sz="2400" b="0" i="0">
                <a:solidFill>
                  <a:srgbClr val="606060"/>
                </a:solidFill>
                <a:latin typeface="Trebuchet MS"/>
                <a:cs typeface="Trebuchet MS"/>
              </a:defRPr>
            </a:lvl1pPr>
            <a:lvl2pPr>
              <a:buClr>
                <a:srgbClr val="ECD63F"/>
              </a:buClr>
              <a:buFont typeface="Arial"/>
              <a:buChar char="•"/>
              <a:defRPr sz="2000" b="0" i="0">
                <a:solidFill>
                  <a:srgbClr val="606060"/>
                </a:solidFill>
                <a:latin typeface="Trebuchet MS"/>
                <a:cs typeface="Trebuchet MS"/>
              </a:defRPr>
            </a:lvl2pPr>
            <a:lvl3pPr>
              <a:buClr>
                <a:srgbClr val="ECD63F"/>
              </a:buClr>
              <a:buFont typeface="Arial"/>
              <a:buChar char="•"/>
              <a:defRPr sz="1800" b="0" i="0">
                <a:solidFill>
                  <a:srgbClr val="606060"/>
                </a:solidFill>
                <a:latin typeface="Trebuchet MS"/>
                <a:cs typeface="Trebuchet MS"/>
              </a:defRPr>
            </a:lvl3pPr>
            <a:lvl4pPr>
              <a:buClr>
                <a:srgbClr val="ECD63F"/>
              </a:buClr>
              <a:buFont typeface="Arial"/>
              <a:buChar char="•"/>
              <a:defRPr sz="1600" b="0" i="0">
                <a:solidFill>
                  <a:srgbClr val="606060"/>
                </a:solidFill>
                <a:latin typeface="Trebuchet MS"/>
                <a:cs typeface="Trebuchet MS"/>
              </a:defRPr>
            </a:lvl4pPr>
            <a:lvl5pPr>
              <a:buClr>
                <a:srgbClr val="ECD63F"/>
              </a:buClr>
              <a:buFontTx/>
              <a:buNone/>
              <a:defRPr sz="1600" b="0" i="1">
                <a:solidFill>
                  <a:srgbClr val="606060"/>
                </a:solidFill>
                <a:latin typeface="Trebuchet MS"/>
                <a:cs typeface="Trebuchet MS"/>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057401"/>
            <a:ext cx="4041775"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a:t>
            </a:r>
          </a:p>
        </p:txBody>
      </p:sp>
      <p:sp>
        <p:nvSpPr>
          <p:cNvPr id="6" name="Content Placeholder 5"/>
          <p:cNvSpPr>
            <a:spLocks noGrp="1"/>
          </p:cNvSpPr>
          <p:nvPr>
            <p:ph sz="quarter" idx="4"/>
          </p:nvPr>
        </p:nvSpPr>
        <p:spPr>
          <a:xfrm>
            <a:off x="4645025" y="2637626"/>
            <a:ext cx="4041775" cy="2971800"/>
          </a:xfrm>
          <a:prstGeom prst="rect">
            <a:avLst/>
          </a:prstGeom>
        </p:spPr>
        <p:txBody>
          <a:bodyPr/>
          <a:lstStyle>
            <a:lvl1pPr>
              <a:defRPr sz="2400">
                <a:solidFill>
                  <a:srgbClr val="606060"/>
                </a:solidFill>
              </a:defRPr>
            </a:lvl1pPr>
            <a:lvl2pPr>
              <a:buClr>
                <a:srgbClr val="ECD63F"/>
              </a:buClr>
              <a:buFont typeface="Arial"/>
              <a:buChar char="•"/>
              <a:defRPr sz="2000">
                <a:solidFill>
                  <a:srgbClr val="606060"/>
                </a:solidFill>
              </a:defRPr>
            </a:lvl2pPr>
            <a:lvl3pPr>
              <a:buClr>
                <a:srgbClr val="ECD63F"/>
              </a:buClr>
              <a:buFont typeface="Arial"/>
              <a:buChar char="•"/>
              <a:defRPr sz="1800">
                <a:solidFill>
                  <a:srgbClr val="606060"/>
                </a:solidFill>
              </a:defRPr>
            </a:lvl3pPr>
            <a:lvl4pPr>
              <a:buClr>
                <a:srgbClr val="ECD63F"/>
              </a:buClr>
              <a:buFont typeface="Arial"/>
              <a:buChar char="•"/>
              <a:defRPr sz="1600">
                <a:solidFill>
                  <a:srgbClr val="606060"/>
                </a:solidFill>
              </a:defRPr>
            </a:lvl4pPr>
            <a:lvl5pPr>
              <a:buClr>
                <a:srgbClr val="ECD63F"/>
              </a:buClr>
              <a:buFontTx/>
              <a:buNone/>
              <a:defRPr sz="1600" i="1">
                <a:solidFill>
                  <a:srgbClr val="606060"/>
                </a:solidFill>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295400"/>
          </a:xfrm>
          <a:prstGeom prst="rect">
            <a:avLst/>
          </a:prstGeom>
          <a:solidFill>
            <a:srgbClr val="F49709"/>
          </a:solidFill>
        </p:spPr>
        <p:txBody>
          <a:bodyPr anchor="b"/>
          <a:lstStyle>
            <a:lvl1pPr algn="l">
              <a:defRPr sz="2000" b="0" i="0">
                <a:latin typeface="Trebuchet MS"/>
                <a:cs typeface="Trebuchet MS"/>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495800"/>
          </a:xfrm>
          <a:prstGeom prst="rect">
            <a:avLst/>
          </a:prstGeom>
        </p:spPr>
        <p:txBody>
          <a:bodyPr/>
          <a:lstStyle>
            <a:lvl1pPr>
              <a:defRPr sz="3200">
                <a:solidFill>
                  <a:srgbClr val="606060"/>
                </a:solidFill>
                <a:latin typeface="Georgia"/>
                <a:cs typeface="Georgia"/>
              </a:defRPr>
            </a:lvl1pPr>
            <a:lvl2pPr>
              <a:buClrTx/>
              <a:buFont typeface="Arial"/>
              <a:buChar char="•"/>
              <a:defRPr sz="2800" b="0" i="0">
                <a:solidFill>
                  <a:srgbClr val="606060"/>
                </a:solidFill>
                <a:latin typeface="Trebuchet MS"/>
                <a:cs typeface="Trebuchet MS"/>
              </a:defRPr>
            </a:lvl2pPr>
            <a:lvl3pPr>
              <a:buClrTx/>
              <a:buFont typeface="Arial"/>
              <a:buChar char="•"/>
              <a:defRPr sz="2400" b="0" i="0">
                <a:solidFill>
                  <a:srgbClr val="606060"/>
                </a:solidFill>
                <a:latin typeface="Trebuchet MS"/>
                <a:cs typeface="Trebuchet MS"/>
              </a:defRPr>
            </a:lvl3pPr>
            <a:lvl4pPr>
              <a:buClrTx/>
              <a:buFont typeface="Arial"/>
              <a:buChar char="•"/>
              <a:defRPr sz="2000" b="0" i="0">
                <a:solidFill>
                  <a:srgbClr val="606060"/>
                </a:solidFill>
                <a:latin typeface="Trebuchet MS"/>
                <a:cs typeface="Trebuchet MS"/>
              </a:defRPr>
            </a:lvl4pPr>
            <a:lvl5pPr>
              <a:buClr>
                <a:srgbClr val="ECD63F"/>
              </a:buClr>
              <a:buFontTx/>
              <a:buNone/>
              <a:defRPr sz="2000" b="0" i="1">
                <a:solidFill>
                  <a:srgbClr val="606060"/>
                </a:solidFill>
                <a:latin typeface="Trebuchet MS"/>
                <a:cs typeface="Trebuchet MS"/>
              </a:defRPr>
            </a:lvl5pPr>
            <a:lvl6pPr>
              <a:defRPr sz="2000"/>
            </a:lvl6pPr>
            <a:lvl7pPr>
              <a:defRPr sz="2000"/>
            </a:lvl7pPr>
            <a:lvl8pPr>
              <a:defRPr sz="2000"/>
            </a:lvl8pPr>
            <a:lvl9pPr>
              <a:defRPr sz="2000"/>
            </a:lvl9pPr>
          </a:lstStyle>
          <a:p>
            <a:pPr lvl="0"/>
            <a:r>
              <a:rPr lang="en-US" dirty="0" smtClean="0"/>
              <a:t>Click to edit Master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048000"/>
          </a:xfrm>
          <a:prstGeom prst="rect">
            <a:avLst/>
          </a:prstGeom>
        </p:spPr>
        <p:txBody>
          <a:bodyPr/>
          <a:lstStyle>
            <a:lvl1pPr marL="0" indent="0">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334000" cy="566738"/>
          </a:xfrm>
          <a:prstGeom prst="rect">
            <a:avLst/>
          </a:prstGeom>
        </p:spPr>
        <p:txBody>
          <a:bodyPr anchor="b"/>
          <a:lstStyle>
            <a:lvl1pPr algn="ctr">
              <a:defRPr sz="2000" b="0" i="0">
                <a:solidFill>
                  <a:srgbClr val="606060"/>
                </a:solidFill>
                <a:latin typeface="Georgia"/>
                <a:cs typeface="Georgia"/>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1295400"/>
            <a:ext cx="5334000" cy="3124200"/>
          </a:xfrm>
          <a:prstGeom prst="rect">
            <a:avLst/>
          </a:prstGeom>
          <a:ln>
            <a:headEnd type="none" w="med" len="med"/>
            <a:tailEnd type="none" w="med" len="med"/>
          </a:ln>
        </p:spPr>
        <p:style>
          <a:lnRef idx="3">
            <a:schemeClr val="lt1"/>
          </a:lnRef>
          <a:fillRef idx="1">
            <a:schemeClr val="accent3"/>
          </a:fillRef>
          <a:effectRef idx="1">
            <a:schemeClr val="accent3"/>
          </a:effectRef>
          <a:fontRef idx="none"/>
        </p:style>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28800" y="5062538"/>
            <a:ext cx="5334000" cy="804862"/>
          </a:xfrm>
          <a:prstGeom prst="rect">
            <a:avLst/>
          </a:prstGeom>
        </p:spPr>
        <p:txBody>
          <a:bodyPr/>
          <a:lstStyle>
            <a:lvl1pPr marL="0" indent="0" algn="ctr">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y_seal_alt.jpg"/>
          <p:cNvPicPr>
            <a:picLocks noChangeAspect="1"/>
          </p:cNvPicPr>
          <p:nvPr userDrawn="1"/>
        </p:nvPicPr>
        <p:blipFill>
          <a:blip r:embed="rId10"/>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837" r:id="rId1"/>
    <p:sldLayoutId id="2147483838" r:id="rId2"/>
    <p:sldLayoutId id="2147483844" r:id="rId3"/>
    <p:sldLayoutId id="2147483839" r:id="rId4"/>
    <p:sldLayoutId id="2147483840" r:id="rId5"/>
    <p:sldLayoutId id="2147483841" r:id="rId6"/>
    <p:sldLayoutId id="2147483842" r:id="rId7"/>
    <p:sldLayoutId id="2147483843" r:id="rId8"/>
  </p:sldLayoutIdLst>
  <p:txStyles>
    <p:titleStyle>
      <a:lvl1pPr algn="l" rtl="0" eaLnBrk="0" fontAlgn="base" hangingPunct="0">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fontAlgn="base">
        <a:spcBef>
          <a:spcPct val="0"/>
        </a:spcBef>
        <a:spcAft>
          <a:spcPct val="0"/>
        </a:spcAft>
        <a:defRPr sz="3600">
          <a:solidFill>
            <a:schemeClr val="bg1"/>
          </a:solidFill>
          <a:latin typeface="Times" pitchFamily="122" charset="0"/>
        </a:defRPr>
      </a:lvl6pPr>
      <a:lvl7pPr marL="914400" algn="l" rtl="0" fontAlgn="base">
        <a:spcBef>
          <a:spcPct val="0"/>
        </a:spcBef>
        <a:spcAft>
          <a:spcPct val="0"/>
        </a:spcAft>
        <a:defRPr sz="3600">
          <a:solidFill>
            <a:schemeClr val="bg1"/>
          </a:solidFill>
          <a:latin typeface="Times" pitchFamily="122" charset="0"/>
        </a:defRPr>
      </a:lvl7pPr>
      <a:lvl8pPr marL="1371600" algn="l" rtl="0" fontAlgn="base">
        <a:spcBef>
          <a:spcPct val="0"/>
        </a:spcBef>
        <a:spcAft>
          <a:spcPct val="0"/>
        </a:spcAft>
        <a:defRPr sz="3600">
          <a:solidFill>
            <a:schemeClr val="bg1"/>
          </a:solidFill>
          <a:latin typeface="Times" pitchFamily="122" charset="0"/>
        </a:defRPr>
      </a:lvl8pPr>
      <a:lvl9pPr marL="1828800" algn="l" rtl="0" fontAlgn="base">
        <a:spcBef>
          <a:spcPct val="0"/>
        </a:spcBef>
        <a:spcAft>
          <a:spcPct val="0"/>
        </a:spcAft>
        <a:defRPr sz="3600">
          <a:solidFill>
            <a:schemeClr val="bg1"/>
          </a:solidFill>
          <a:latin typeface="Times" pitchFamily="122" charset="0"/>
        </a:defRPr>
      </a:lvl9pPr>
    </p:titleStyle>
    <p:bodyStyle>
      <a:lvl1pPr marL="342900" indent="-342900" algn="l" rtl="0" eaLnBrk="0" fontAlgn="base" hangingPunct="0">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0" fontAlgn="base" hangingPunct="0">
        <a:spcBef>
          <a:spcPct val="20000"/>
        </a:spcBef>
        <a:spcAft>
          <a:spcPct val="0"/>
        </a:spcAft>
        <a:buClr>
          <a:srgbClr val="FF6633"/>
        </a:buClr>
        <a:buSzPct val="80000"/>
        <a:buFont typeface="Times" charset="0"/>
        <a:buChar char="•"/>
        <a:defRPr sz="2400">
          <a:solidFill>
            <a:schemeClr val="bg1"/>
          </a:solidFill>
          <a:latin typeface="+mn-lt"/>
          <a:ea typeface="ＭＳ Ｐゴシック" pitchFamily="122" charset="-128"/>
        </a:defRPr>
      </a:lvl2pPr>
      <a:lvl3pPr marL="1143000" indent="-228600" algn="l" rtl="0" eaLnBrk="0" fontAlgn="base" hangingPunct="0">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0" fontAlgn="base" hangingPunct="0">
        <a:spcBef>
          <a:spcPct val="20000"/>
        </a:spcBef>
        <a:spcAft>
          <a:spcPct val="0"/>
        </a:spcAft>
        <a:buClr>
          <a:srgbClr val="FF6600"/>
        </a:buClr>
        <a:buSzPct val="95000"/>
        <a:buFont typeface="Times" charset="0"/>
        <a:buChar char="•"/>
        <a:defRPr sz="2000">
          <a:solidFill>
            <a:schemeClr val="bg1"/>
          </a:solidFill>
          <a:latin typeface="+mn-lt"/>
          <a:ea typeface="ＭＳ Ｐゴシック" pitchFamily="122" charset="-128"/>
        </a:defRPr>
      </a:lvl4pPr>
      <a:lvl5pPr marL="2057400" indent="-228600" algn="l" rtl="0" eaLnBrk="0" fontAlgn="base" hangingPunct="0">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acha.org/sexualviolence/" TargetMode="External"/><Relationship Id="rId2" Type="http://schemas.openxmlformats.org/officeDocument/2006/relationships/hyperlink" Target="http://www.acha.org/healthycampu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buffalo.edu/USE"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forge-forward.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www.avp.or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tnlr.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a:xfrm>
            <a:off x="0" y="762000"/>
            <a:ext cx="8991600" cy="1752599"/>
          </a:xfrm>
        </p:spPr>
        <p:txBody>
          <a:bodyPr/>
          <a:lstStyle/>
          <a:p>
            <a:r>
              <a:rPr lang="en-US" dirty="0"/>
              <a:t>Developing targeted outreach to subpopulations </a:t>
            </a:r>
            <a:r>
              <a:rPr lang="en-US" dirty="0" smtClean="0"/>
              <a:t/>
            </a:r>
            <a:br>
              <a:rPr lang="en-US" dirty="0" smtClean="0"/>
            </a:br>
            <a:r>
              <a:rPr lang="en-US" dirty="0" smtClean="0"/>
              <a:t>within </a:t>
            </a:r>
            <a:r>
              <a:rPr lang="en-US" dirty="0"/>
              <a:t>the context of a comprehensive sexual violence prevention </a:t>
            </a:r>
            <a:r>
              <a:rPr lang="en-US" dirty="0" smtClean="0"/>
              <a:t>plan</a:t>
            </a:r>
            <a:endParaRPr lang="en-US" dirty="0"/>
          </a:p>
        </p:txBody>
      </p:sp>
      <p:sp>
        <p:nvSpPr>
          <p:cNvPr id="4" name="Subtitle 2"/>
          <p:cNvSpPr txBox="1">
            <a:spLocks/>
          </p:cNvSpPr>
          <p:nvPr/>
        </p:nvSpPr>
        <p:spPr>
          <a:xfrm>
            <a:off x="152400" y="3429000"/>
            <a:ext cx="8991600" cy="3429000"/>
          </a:xfrm>
          <a:prstGeom prst="rect">
            <a:avLst/>
          </a:prstGeom>
        </p:spPr>
        <p:txBody>
          <a:bodyPr numCol="1">
            <a:normAutofit/>
          </a:bodyPr>
          <a:lstStyle/>
          <a:p>
            <a:pPr algn="ctr" fontAlgn="auto">
              <a:spcBef>
                <a:spcPct val="20000"/>
              </a:spcBef>
              <a:spcAft>
                <a:spcPts val="0"/>
              </a:spcAft>
              <a:buClr>
                <a:schemeClr val="accent1"/>
              </a:buClr>
              <a:buSzPct val="85000"/>
              <a:buFont typeface="Wingdings 2"/>
              <a:buNone/>
              <a:defRPr/>
            </a:pPr>
            <a:endParaRPr lang="en-US" b="1" cap="all" spc="250" dirty="0" smtClean="0">
              <a:solidFill>
                <a:schemeClr val="bg2">
                  <a:lumMod val="50000"/>
                </a:schemeClr>
              </a:solidFill>
              <a:latin typeface="+mn-lt"/>
            </a:endParaRPr>
          </a:p>
          <a:p>
            <a:pPr fontAlgn="auto">
              <a:spcBef>
                <a:spcPct val="20000"/>
              </a:spcBef>
              <a:spcAft>
                <a:spcPts val="0"/>
              </a:spcAft>
              <a:buClr>
                <a:schemeClr val="accent1"/>
              </a:buClr>
              <a:buSzPct val="85000"/>
              <a:buFont typeface="Wingdings 2"/>
              <a:buNone/>
              <a:defRPr/>
            </a:pPr>
            <a:r>
              <a:rPr lang="en-US" sz="2400" cap="all" spc="250" dirty="0" smtClean="0">
                <a:solidFill>
                  <a:schemeClr val="bg2">
                    <a:lumMod val="50000"/>
                  </a:schemeClr>
                </a:solidFill>
                <a:latin typeface="+mn-lt"/>
              </a:rPr>
              <a:t>Agenda</a:t>
            </a:r>
          </a:p>
          <a:p>
            <a:pPr marL="457200" indent="-457200" fontAlgn="auto">
              <a:spcBef>
                <a:spcPct val="20000"/>
              </a:spcBef>
              <a:spcAft>
                <a:spcPts val="0"/>
              </a:spcAft>
              <a:buClr>
                <a:schemeClr val="accent1"/>
              </a:buClr>
              <a:buSzPct val="85000"/>
              <a:buFont typeface="+mj-lt"/>
              <a:buAutoNum type="arabicPeriod"/>
              <a:defRPr/>
            </a:pPr>
            <a:r>
              <a:rPr lang="en-US" spc="250" dirty="0" smtClean="0">
                <a:solidFill>
                  <a:schemeClr val="bg2">
                    <a:lumMod val="50000"/>
                  </a:schemeClr>
                </a:solidFill>
              </a:rPr>
              <a:t>Brief Overview</a:t>
            </a:r>
          </a:p>
          <a:p>
            <a:pPr marL="457200" indent="-457200" fontAlgn="auto">
              <a:spcBef>
                <a:spcPct val="20000"/>
              </a:spcBef>
              <a:spcAft>
                <a:spcPts val="0"/>
              </a:spcAft>
              <a:buClr>
                <a:schemeClr val="accent1"/>
              </a:buClr>
              <a:buSzPct val="85000"/>
              <a:buFont typeface="+mj-lt"/>
              <a:buAutoNum type="arabicPeriod"/>
              <a:defRPr/>
            </a:pPr>
            <a:r>
              <a:rPr lang="en-US" spc="250" dirty="0" smtClean="0">
                <a:solidFill>
                  <a:schemeClr val="bg2">
                    <a:lumMod val="50000"/>
                  </a:schemeClr>
                </a:solidFill>
              </a:rPr>
              <a:t>Building Faculty Connections</a:t>
            </a:r>
            <a:endParaRPr lang="en-US" spc="250" dirty="0" smtClean="0">
              <a:solidFill>
                <a:schemeClr val="bg2">
                  <a:lumMod val="50000"/>
                </a:schemeClr>
              </a:solidFill>
              <a:latin typeface="+mn-lt"/>
            </a:endParaRPr>
          </a:p>
          <a:p>
            <a:pPr marL="457200" indent="-457200" fontAlgn="auto">
              <a:spcBef>
                <a:spcPct val="20000"/>
              </a:spcBef>
              <a:spcAft>
                <a:spcPts val="0"/>
              </a:spcAft>
              <a:buClr>
                <a:schemeClr val="accent1"/>
              </a:buClr>
              <a:buSzPct val="85000"/>
              <a:buFont typeface="+mj-lt"/>
              <a:buAutoNum type="arabicPeriod"/>
              <a:defRPr/>
            </a:pPr>
            <a:r>
              <a:rPr lang="en-US" spc="250" dirty="0" smtClean="0">
                <a:solidFill>
                  <a:schemeClr val="bg2">
                    <a:lumMod val="50000"/>
                  </a:schemeClr>
                </a:solidFill>
                <a:latin typeface="+mn-lt"/>
              </a:rPr>
              <a:t>Reaching LGBTQ+ Students</a:t>
            </a:r>
          </a:p>
          <a:p>
            <a:pPr marL="457200" indent="-457200" fontAlgn="auto">
              <a:spcBef>
                <a:spcPct val="20000"/>
              </a:spcBef>
              <a:spcAft>
                <a:spcPts val="0"/>
              </a:spcAft>
              <a:buClr>
                <a:schemeClr val="accent1"/>
              </a:buClr>
              <a:buSzPct val="85000"/>
              <a:buFont typeface="+mj-lt"/>
              <a:buAutoNum type="arabicPeriod"/>
              <a:defRPr/>
            </a:pPr>
            <a:r>
              <a:rPr lang="en-US" spc="250" dirty="0" smtClean="0">
                <a:solidFill>
                  <a:schemeClr val="bg2">
                    <a:lumMod val="50000"/>
                  </a:schemeClr>
                </a:solidFill>
                <a:latin typeface="+mn-lt"/>
              </a:rPr>
              <a:t>Planning Resources</a:t>
            </a:r>
          </a:p>
          <a:p>
            <a:pPr marL="457200" indent="-457200" fontAlgn="auto">
              <a:spcBef>
                <a:spcPct val="20000"/>
              </a:spcBef>
              <a:spcAft>
                <a:spcPts val="0"/>
              </a:spcAft>
              <a:buClr>
                <a:schemeClr val="accent1"/>
              </a:buClr>
              <a:buSzPct val="85000"/>
              <a:buFont typeface="+mj-lt"/>
              <a:buAutoNum type="arabicPeriod"/>
              <a:defRPr/>
            </a:pPr>
            <a:r>
              <a:rPr lang="en-US" spc="250" dirty="0" smtClean="0">
                <a:solidFill>
                  <a:schemeClr val="bg2">
                    <a:lumMod val="50000"/>
                  </a:schemeClr>
                </a:solidFill>
                <a:latin typeface="+mn-lt"/>
              </a:rPr>
              <a:t>Q(&amp;A)</a:t>
            </a:r>
            <a:endParaRPr lang="en-US" spc="250" dirty="0">
              <a:solidFill>
                <a:schemeClr val="bg2">
                  <a:lumMod val="50000"/>
                </a:schemeClr>
              </a:solidFill>
              <a:latin typeface="+mn-lt"/>
            </a:endParaRPr>
          </a:p>
        </p:txBody>
      </p:sp>
      <p:sp>
        <p:nvSpPr>
          <p:cNvPr id="5" name="Title 1"/>
          <p:cNvSpPr txBox="1">
            <a:spLocks/>
          </p:cNvSpPr>
          <p:nvPr/>
        </p:nvSpPr>
        <p:spPr>
          <a:xfrm>
            <a:off x="533400" y="3048000"/>
            <a:ext cx="7772400" cy="1447800"/>
          </a:xfrm>
          <a:prstGeom prst="rect">
            <a:avLst/>
          </a:prstGeom>
        </p:spPr>
        <p:txBody>
          <a:bodyPr/>
          <a:lstStyle>
            <a:lvl1pPr algn="l" rtl="0" eaLnBrk="0" fontAlgn="base" hangingPunct="0">
              <a:spcBef>
                <a:spcPct val="0"/>
              </a:spcBef>
              <a:spcAft>
                <a:spcPct val="0"/>
              </a:spcAft>
              <a:defRPr sz="3600" b="0" i="0">
                <a:solidFill>
                  <a:srgbClr val="606060"/>
                </a:solidFill>
                <a:latin typeface="Georgia"/>
                <a:ea typeface="ＭＳ Ｐゴシック" pitchFamily="122" charset="-128"/>
                <a:cs typeface="Georgia"/>
              </a:defRPr>
            </a:lvl1pPr>
            <a:lvl2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fontAlgn="base">
              <a:spcBef>
                <a:spcPct val="0"/>
              </a:spcBef>
              <a:spcAft>
                <a:spcPct val="0"/>
              </a:spcAft>
              <a:defRPr sz="3600">
                <a:solidFill>
                  <a:schemeClr val="bg1"/>
                </a:solidFill>
                <a:latin typeface="Times" pitchFamily="122" charset="0"/>
              </a:defRPr>
            </a:lvl6pPr>
            <a:lvl7pPr marL="914400" algn="l" rtl="0" fontAlgn="base">
              <a:spcBef>
                <a:spcPct val="0"/>
              </a:spcBef>
              <a:spcAft>
                <a:spcPct val="0"/>
              </a:spcAft>
              <a:defRPr sz="3600">
                <a:solidFill>
                  <a:schemeClr val="bg1"/>
                </a:solidFill>
                <a:latin typeface="Times" pitchFamily="122" charset="0"/>
              </a:defRPr>
            </a:lvl7pPr>
            <a:lvl8pPr marL="1371600" algn="l" rtl="0" fontAlgn="base">
              <a:spcBef>
                <a:spcPct val="0"/>
              </a:spcBef>
              <a:spcAft>
                <a:spcPct val="0"/>
              </a:spcAft>
              <a:defRPr sz="3600">
                <a:solidFill>
                  <a:schemeClr val="bg1"/>
                </a:solidFill>
                <a:latin typeface="Times" pitchFamily="122" charset="0"/>
              </a:defRPr>
            </a:lvl8pPr>
            <a:lvl9pPr marL="1828800" algn="l" rtl="0" fontAlgn="base">
              <a:spcBef>
                <a:spcPct val="0"/>
              </a:spcBef>
              <a:spcAft>
                <a:spcPct val="0"/>
              </a:spcAft>
              <a:defRPr sz="3600">
                <a:solidFill>
                  <a:schemeClr val="bg1"/>
                </a:solidFill>
                <a:latin typeface="Times" pitchFamily="122" charset="0"/>
              </a:defRPr>
            </a:lvl9pPr>
          </a:lstStyle>
          <a:p>
            <a:pPr algn="ctr"/>
            <a:r>
              <a:rPr lang="en-US" sz="2800" kern="0" dirty="0" smtClean="0">
                <a:solidFill>
                  <a:schemeClr val="tx1"/>
                </a:solidFill>
              </a:rPr>
              <a:t>Anna Sotelo-Peryea</a:t>
            </a:r>
            <a:br>
              <a:rPr lang="en-US" sz="2800" kern="0" dirty="0" smtClean="0">
                <a:solidFill>
                  <a:schemeClr val="tx1"/>
                </a:solidFill>
              </a:rPr>
            </a:br>
            <a:r>
              <a:rPr lang="en-US" sz="2000" kern="0" dirty="0" smtClean="0">
                <a:solidFill>
                  <a:schemeClr val="tx1"/>
                </a:solidFill>
              </a:rPr>
              <a:t>Public Health Planner, Violence Prevention Coordinator</a:t>
            </a:r>
            <a:endParaRPr lang="en-US" kern="0" dirty="0">
              <a:solidFill>
                <a:schemeClr val="tx1"/>
              </a:solidFill>
            </a:endParaRPr>
          </a:p>
        </p:txBody>
      </p:sp>
    </p:spTree>
    <p:extLst>
      <p:ext uri="{BB962C8B-B14F-4D97-AF65-F5344CB8AC3E}">
        <p14:creationId xmlns:p14="http://schemas.microsoft.com/office/powerpoint/2010/main" val="3289121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Resources</a:t>
            </a:r>
            <a:endParaRPr lang="en-US" dirty="0"/>
          </a:p>
        </p:txBody>
      </p:sp>
      <p:sp>
        <p:nvSpPr>
          <p:cNvPr id="3" name="Content Placeholder 2"/>
          <p:cNvSpPr>
            <a:spLocks noGrp="1"/>
          </p:cNvSpPr>
          <p:nvPr>
            <p:ph idx="1"/>
          </p:nvPr>
        </p:nvSpPr>
        <p:spPr/>
        <p:txBody>
          <a:bodyPr/>
          <a:lstStyle/>
          <a:p>
            <a:r>
              <a:rPr lang="en-US" dirty="0" smtClean="0"/>
              <a:t>ACHA </a:t>
            </a:r>
            <a:r>
              <a:rPr lang="en-US" dirty="0"/>
              <a:t>Healthy Campus </a:t>
            </a:r>
            <a:r>
              <a:rPr lang="en-US" dirty="0" smtClean="0"/>
              <a:t>Initiative</a:t>
            </a:r>
          </a:p>
          <a:p>
            <a:r>
              <a:rPr lang="en-US" dirty="0" smtClean="0">
                <a:hlinkClick r:id="rId2"/>
              </a:rPr>
              <a:t>http</a:t>
            </a:r>
            <a:r>
              <a:rPr lang="en-US" dirty="0">
                <a:hlinkClick r:id="rId2"/>
              </a:rPr>
              <a:t>://www.acha.org/healthycampus</a:t>
            </a:r>
            <a:r>
              <a:rPr lang="en-US" dirty="0" smtClean="0">
                <a:hlinkClick r:id="rId2"/>
              </a:rPr>
              <a:t>/</a:t>
            </a:r>
            <a:r>
              <a:rPr lang="en-US" dirty="0" smtClean="0"/>
              <a:t> </a:t>
            </a:r>
            <a:endParaRPr lang="en-US" dirty="0"/>
          </a:p>
          <a:p>
            <a:endParaRPr lang="en-US" dirty="0" smtClean="0"/>
          </a:p>
          <a:p>
            <a:r>
              <a:rPr lang="en-US" dirty="0" smtClean="0"/>
              <a:t>Shifting the Paradigm: Primary Prevention of Sexual </a:t>
            </a:r>
            <a:r>
              <a:rPr lang="en-US" dirty="0"/>
              <a:t>Violence </a:t>
            </a:r>
            <a:r>
              <a:rPr lang="en-US" dirty="0" err="1" smtClean="0"/>
              <a:t>Toolkit</a:t>
            </a:r>
            <a:r>
              <a:rPr lang="en-US" dirty="0" err="1" smtClean="0">
                <a:hlinkClick r:id="rId3"/>
              </a:rPr>
              <a:t>http</a:t>
            </a:r>
            <a:r>
              <a:rPr lang="en-US" dirty="0">
                <a:hlinkClick r:id="rId3"/>
              </a:rPr>
              <a:t>://www.acha.org/sexualviolence</a:t>
            </a:r>
            <a:r>
              <a:rPr lang="en-US" dirty="0" smtClean="0">
                <a:hlinkClick r:id="rId3"/>
              </a:rPr>
              <a:t>/</a:t>
            </a:r>
            <a:r>
              <a:rPr lang="en-US" dirty="0" smtClean="0"/>
              <a:t> </a:t>
            </a:r>
          </a:p>
          <a:p>
            <a:endParaRPr lang="en-US" dirty="0"/>
          </a:p>
          <a:p>
            <a:r>
              <a:rPr lang="en-US" dirty="0" smtClean="0"/>
              <a:t>Workbook, logic models</a:t>
            </a:r>
            <a:endParaRPr lang="en-US" dirty="0"/>
          </a:p>
        </p:txBody>
      </p:sp>
    </p:spTree>
    <p:extLst>
      <p:ext uri="{BB962C8B-B14F-4D97-AF65-F5344CB8AC3E}">
        <p14:creationId xmlns:p14="http://schemas.microsoft.com/office/powerpoint/2010/main" val="62926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cap="none" dirty="0" smtClean="0"/>
              <a:t>Ask yourself if what you are doing </a:t>
            </a:r>
            <a:r>
              <a:rPr lang="en-US" b="1" cap="none" dirty="0" smtClean="0"/>
              <a:t>today</a:t>
            </a:r>
            <a:r>
              <a:rPr lang="en-US" cap="none" dirty="0" smtClean="0"/>
              <a:t> is getting you closer to where you want to be </a:t>
            </a:r>
            <a:r>
              <a:rPr lang="en-US" b="1" cap="none" dirty="0" smtClean="0"/>
              <a:t>tomorrow.</a:t>
            </a:r>
            <a:endParaRPr lang="en-US" b="1" cap="none" dirty="0"/>
          </a:p>
        </p:txBody>
      </p:sp>
      <p:sp>
        <p:nvSpPr>
          <p:cNvPr id="8" name="Text Placeholder 7"/>
          <p:cNvSpPr>
            <a:spLocks noGrp="1"/>
          </p:cNvSpPr>
          <p:nvPr>
            <p:ph type="body" idx="1"/>
          </p:nvPr>
        </p:nvSpPr>
        <p:spPr/>
        <p:txBody>
          <a:bodyPr/>
          <a:lstStyle/>
          <a:p>
            <a:r>
              <a:rPr lang="en-US" dirty="0" smtClean="0"/>
              <a:t>Questions?</a:t>
            </a:r>
            <a:endParaRPr lang="en-US" dirty="0"/>
          </a:p>
        </p:txBody>
      </p:sp>
      <p:sp>
        <p:nvSpPr>
          <p:cNvPr id="2" name="TextBox 1"/>
          <p:cNvSpPr txBox="1"/>
          <p:nvPr/>
        </p:nvSpPr>
        <p:spPr>
          <a:xfrm>
            <a:off x="762000" y="6248400"/>
            <a:ext cx="4343400" cy="457200"/>
          </a:xfrm>
          <a:prstGeom prst="rect">
            <a:avLst/>
          </a:prstGeom>
          <a:noFill/>
        </p:spPr>
        <p:txBody>
          <a:bodyPr wrap="square" rtlCol="0">
            <a:spAutoFit/>
          </a:bodyPr>
          <a:lstStyle/>
          <a:p>
            <a:r>
              <a:rPr lang="en-US" dirty="0" smtClean="0"/>
              <a:t>acperyea@buffalo.edu</a:t>
            </a:r>
            <a:endParaRPr lang="en-US" dirty="0"/>
          </a:p>
        </p:txBody>
      </p:sp>
    </p:spTree>
    <p:extLst>
      <p:ext uri="{BB962C8B-B14F-4D97-AF65-F5344CB8AC3E}">
        <p14:creationId xmlns:p14="http://schemas.microsoft.com/office/powerpoint/2010/main" val="10422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1143000"/>
            <a:ext cx="8229600" cy="990600"/>
          </a:xfrm>
        </p:spPr>
        <p:txBody>
          <a:bodyPr anchor="b"/>
          <a:lstStyle/>
          <a:p>
            <a:r>
              <a:rPr lang="en-US" sz="2800" dirty="0" smtClean="0"/>
              <a:t>DETAILS OF A UNIVERSITY REACHING OTHERS</a:t>
            </a:r>
            <a:endParaRPr lang="en-US" sz="2800" dirty="0"/>
          </a:p>
        </p:txBody>
      </p:sp>
      <p:graphicFrame>
        <p:nvGraphicFramePr>
          <p:cNvPr id="16" name="Content Placeholder 15"/>
          <p:cNvGraphicFramePr>
            <a:graphicFrameLocks noGrp="1"/>
          </p:cNvGraphicFramePr>
          <p:nvPr>
            <p:ph idx="1"/>
          </p:nvPr>
        </p:nvGraphicFramePr>
        <p:xfrm>
          <a:off x="3581400" y="2513864"/>
          <a:ext cx="5111750" cy="3505936"/>
        </p:xfrm>
        <a:graphic>
          <a:graphicData uri="http://schemas.openxmlformats.org/drawingml/2006/table">
            <a:tbl>
              <a:tblPr firstRow="1" bandRow="1">
                <a:tableStyleId>{306799F8-075E-4A3A-A7F6-7FBC6576F1A4}</a:tableStyleId>
              </a:tblPr>
              <a:tblGrid>
                <a:gridCol w="2133600"/>
                <a:gridCol w="2978150"/>
              </a:tblGrid>
              <a:tr h="408642">
                <a:tc>
                  <a:txBody>
                    <a:bodyPr/>
                    <a:lstStyle/>
                    <a:p>
                      <a:r>
                        <a:rPr lang="en-US" sz="1800" b="1" kern="1200" baseline="0" dirty="0" smtClean="0">
                          <a:solidFill>
                            <a:schemeClr val="accent2"/>
                          </a:solidFill>
                          <a:latin typeface="+mn-lt"/>
                          <a:ea typeface="+mn-ea"/>
                          <a:cs typeface="+mn-cs"/>
                        </a:rPr>
                        <a:t>PRESIDENT</a:t>
                      </a:r>
                      <a:endParaRPr lang="en-US" dirty="0">
                        <a:solidFill>
                          <a:schemeClr val="accent2"/>
                        </a:solidFill>
                      </a:endParaRPr>
                    </a:p>
                  </a:txBody>
                  <a:tcPr/>
                </a:tc>
                <a:tc>
                  <a:txBody>
                    <a:bodyPr/>
                    <a:lstStyle/>
                    <a:p>
                      <a:r>
                        <a:rPr lang="en-US" sz="1800" b="1" i="1" kern="1200" baseline="0" dirty="0" err="1" smtClean="0">
                          <a:solidFill>
                            <a:schemeClr val="accent2"/>
                          </a:solidFill>
                          <a:latin typeface="Trebuchet MS" pitchFamily="34" charset="0"/>
                          <a:ea typeface="+mn-ea"/>
                          <a:cs typeface="+mn-cs"/>
                        </a:rPr>
                        <a:t>Satish</a:t>
                      </a:r>
                      <a:r>
                        <a:rPr lang="en-US" sz="1800" b="1" i="1" kern="1200" baseline="0" dirty="0" smtClean="0">
                          <a:solidFill>
                            <a:schemeClr val="accent2"/>
                          </a:solidFill>
                          <a:latin typeface="Trebuchet MS" pitchFamily="34" charset="0"/>
                          <a:ea typeface="+mn-ea"/>
                          <a:cs typeface="+mn-cs"/>
                        </a:rPr>
                        <a:t> K. </a:t>
                      </a:r>
                      <a:r>
                        <a:rPr lang="en-US" sz="1800" b="1" i="1" kern="1200" baseline="0" dirty="0" err="1" smtClean="0">
                          <a:solidFill>
                            <a:schemeClr val="accent2"/>
                          </a:solidFill>
                          <a:latin typeface="Trebuchet MS" pitchFamily="34" charset="0"/>
                          <a:ea typeface="+mn-ea"/>
                          <a:cs typeface="+mn-cs"/>
                        </a:rPr>
                        <a:t>Tripathi</a:t>
                      </a:r>
                      <a:endParaRPr lang="en-US" i="1" dirty="0">
                        <a:solidFill>
                          <a:schemeClr val="accent2"/>
                        </a:solidFill>
                        <a:latin typeface="Trebuchet MS" pitchFamily="34" charset="0"/>
                      </a:endParaRPr>
                    </a:p>
                  </a:txBody>
                  <a:tcPr/>
                </a:tc>
              </a:tr>
              <a:tr h="1267758">
                <a:tc>
                  <a:txBody>
                    <a:bodyPr/>
                    <a:lstStyle/>
                    <a:p>
                      <a:r>
                        <a:rPr lang="en-US" sz="1800" kern="1200" baseline="0" dirty="0" smtClean="0">
                          <a:solidFill>
                            <a:schemeClr val="accent2"/>
                          </a:solidFill>
                          <a:latin typeface="+mn-lt"/>
                          <a:ea typeface="+mn-ea"/>
                          <a:cs typeface="+mn-cs"/>
                        </a:rPr>
                        <a:t>STUDENT BODY</a:t>
                      </a:r>
                      <a:endParaRPr lang="en-US" dirty="0">
                        <a:solidFill>
                          <a:schemeClr val="accent2"/>
                        </a:solidFill>
                      </a:endParaRPr>
                    </a:p>
                  </a:txBody>
                  <a:tcPr/>
                </a:tc>
                <a:tc>
                  <a:txBody>
                    <a:bodyPr/>
                    <a:lstStyle/>
                    <a:p>
                      <a:r>
                        <a:rPr lang="en-US" sz="1800" kern="1200" baseline="0" dirty="0" smtClean="0">
                          <a:solidFill>
                            <a:schemeClr val="accent2"/>
                          </a:solidFill>
                          <a:latin typeface="Trebuchet MS" pitchFamily="34" charset="0"/>
                          <a:ea typeface="+mn-ea"/>
                          <a:cs typeface="+mn-cs"/>
                        </a:rPr>
                        <a:t>28,952 (fall 2012)</a:t>
                      </a:r>
                    </a:p>
                    <a:p>
                      <a:r>
                        <a:rPr lang="en-US" sz="1800" kern="1200" baseline="0" dirty="0" smtClean="0">
                          <a:solidFill>
                            <a:schemeClr val="accent2"/>
                          </a:solidFill>
                          <a:latin typeface="Trebuchet MS" pitchFamily="34" charset="0"/>
                          <a:ea typeface="+mn-ea"/>
                          <a:cs typeface="+mn-cs"/>
                        </a:rPr>
                        <a:t>19,506 undergraduate</a:t>
                      </a:r>
                    </a:p>
                    <a:p>
                      <a:r>
                        <a:rPr lang="en-US" sz="1800" kern="1200" baseline="0" dirty="0" smtClean="0">
                          <a:solidFill>
                            <a:schemeClr val="accent2"/>
                          </a:solidFill>
                          <a:latin typeface="Trebuchet MS" pitchFamily="34" charset="0"/>
                          <a:ea typeface="+mn-ea"/>
                          <a:cs typeface="+mn-cs"/>
                        </a:rPr>
                        <a:t>9,446 graduate and professional</a:t>
                      </a:r>
                      <a:endParaRPr lang="en-US" dirty="0" smtClean="0">
                        <a:solidFill>
                          <a:schemeClr val="accent2"/>
                        </a:solidFill>
                        <a:latin typeface="Trebuchet MS" pitchFamily="34" charset="0"/>
                      </a:endParaRPr>
                    </a:p>
                  </a:txBody>
                  <a:tcPr/>
                </a:tc>
              </a:tr>
              <a:tr h="408642">
                <a:tc>
                  <a:txBody>
                    <a:bodyPr/>
                    <a:lstStyle/>
                    <a:p>
                      <a:r>
                        <a:rPr lang="en-US" sz="1800" kern="1200" baseline="0" dirty="0" smtClean="0">
                          <a:solidFill>
                            <a:schemeClr val="accent2"/>
                          </a:solidFill>
                          <a:latin typeface="+mn-lt"/>
                          <a:ea typeface="+mn-ea"/>
                          <a:cs typeface="+mn-cs"/>
                        </a:rPr>
                        <a:t>FACULTY </a:t>
                      </a:r>
                      <a:endParaRPr lang="en-US" dirty="0">
                        <a:solidFill>
                          <a:schemeClr val="accent2"/>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accent2"/>
                          </a:solidFill>
                          <a:latin typeface="Trebuchet MS" pitchFamily="34" charset="0"/>
                          <a:ea typeface="+mn-ea"/>
                          <a:cs typeface="+mn-cs"/>
                        </a:rPr>
                        <a:t>2,298 (2013)</a:t>
                      </a:r>
                    </a:p>
                  </a:txBody>
                  <a:tcPr/>
                </a:tc>
              </a:tr>
              <a:tr h="748547">
                <a:tc>
                  <a:txBody>
                    <a:bodyPr/>
                    <a:lstStyle/>
                    <a:p>
                      <a:r>
                        <a:rPr lang="en-US" sz="1800" kern="1200" baseline="0" dirty="0" smtClean="0">
                          <a:solidFill>
                            <a:schemeClr val="accent2"/>
                          </a:solidFill>
                          <a:latin typeface="+mn-lt"/>
                          <a:ea typeface="+mn-ea"/>
                          <a:cs typeface="+mn-cs"/>
                        </a:rPr>
                        <a:t>ALUMNI </a:t>
                      </a:r>
                      <a:endParaRPr lang="en-US" dirty="0">
                        <a:solidFill>
                          <a:schemeClr val="accent2"/>
                        </a:solidFill>
                      </a:endParaRPr>
                    </a:p>
                  </a:txBody>
                  <a:tcPr/>
                </a:tc>
                <a:tc>
                  <a:txBody>
                    <a:bodyPr/>
                    <a:lstStyle/>
                    <a:p>
                      <a:r>
                        <a:rPr lang="en-US" sz="1800" kern="1200" baseline="0" dirty="0" smtClean="0">
                          <a:solidFill>
                            <a:schemeClr val="accent2"/>
                          </a:solidFill>
                          <a:latin typeface="Trebuchet MS" pitchFamily="34" charset="0"/>
                          <a:ea typeface="+mn-ea"/>
                          <a:cs typeface="+mn-cs"/>
                        </a:rPr>
                        <a:t>More than 230,000 in 130</a:t>
                      </a:r>
                    </a:p>
                    <a:p>
                      <a:r>
                        <a:rPr lang="en-US" sz="1800" kern="1200" baseline="0" dirty="0" smtClean="0">
                          <a:solidFill>
                            <a:schemeClr val="accent2"/>
                          </a:solidFill>
                          <a:latin typeface="Trebuchet MS" pitchFamily="34" charset="0"/>
                          <a:ea typeface="+mn-ea"/>
                          <a:cs typeface="+mn-cs"/>
                        </a:rPr>
                        <a:t>countries (2013)</a:t>
                      </a:r>
                      <a:endParaRPr lang="en-US" dirty="0">
                        <a:solidFill>
                          <a:schemeClr val="accent2"/>
                        </a:solidFill>
                        <a:latin typeface="Trebuchet MS" pitchFamily="34" charset="0"/>
                      </a:endParaRPr>
                    </a:p>
                  </a:txBody>
                  <a:tcPr/>
                </a:tc>
              </a:tr>
              <a:tr h="672347">
                <a:tc>
                  <a:txBody>
                    <a:bodyPr/>
                    <a:lstStyle/>
                    <a:p>
                      <a:r>
                        <a:rPr lang="en-US" sz="1800" kern="1200" baseline="0" dirty="0" smtClean="0">
                          <a:solidFill>
                            <a:schemeClr val="accent2"/>
                          </a:solidFill>
                          <a:latin typeface="+mn-lt"/>
                          <a:ea typeface="+mn-ea"/>
                          <a:cs typeface="+mn-cs"/>
                        </a:rPr>
                        <a:t>EMPLOYMENT </a:t>
                      </a:r>
                      <a:endParaRPr lang="en-US" dirty="0">
                        <a:solidFill>
                          <a:schemeClr val="accent2"/>
                        </a:solidFill>
                      </a:endParaRPr>
                    </a:p>
                  </a:txBody>
                  <a:tcPr/>
                </a:tc>
                <a:tc>
                  <a:txBody>
                    <a:bodyPr/>
                    <a:lstStyle/>
                    <a:p>
                      <a:r>
                        <a:rPr lang="en-US" sz="1800" kern="1200" baseline="0" dirty="0" smtClean="0">
                          <a:solidFill>
                            <a:schemeClr val="accent2"/>
                          </a:solidFill>
                          <a:latin typeface="Trebuchet MS" pitchFamily="34" charset="0"/>
                          <a:ea typeface="+mn-ea"/>
                          <a:cs typeface="+mn-cs"/>
                        </a:rPr>
                        <a:t>6,622 full-time equivalent</a:t>
                      </a:r>
                    </a:p>
                    <a:p>
                      <a:r>
                        <a:rPr lang="en-US" sz="1800" kern="1200" baseline="0" dirty="0" smtClean="0">
                          <a:solidFill>
                            <a:schemeClr val="accent2"/>
                          </a:solidFill>
                          <a:latin typeface="Trebuchet MS" pitchFamily="34" charset="0"/>
                          <a:ea typeface="+mn-ea"/>
                          <a:cs typeface="+mn-cs"/>
                        </a:rPr>
                        <a:t>employees</a:t>
                      </a:r>
                      <a:endParaRPr lang="en-US" dirty="0">
                        <a:solidFill>
                          <a:schemeClr val="accent2"/>
                        </a:solidFill>
                        <a:latin typeface="Trebuchet MS" pitchFamily="34" charset="0"/>
                      </a:endParaRPr>
                    </a:p>
                  </a:txBody>
                  <a:tcPr/>
                </a:tc>
              </a:tr>
            </a:tbl>
          </a:graphicData>
        </a:graphic>
      </p:graphicFrame>
      <p:sp>
        <p:nvSpPr>
          <p:cNvPr id="15" name="Text Placeholder 14"/>
          <p:cNvSpPr>
            <a:spLocks noGrp="1"/>
          </p:cNvSpPr>
          <p:nvPr>
            <p:ph type="body" sz="half" idx="2"/>
          </p:nvPr>
        </p:nvSpPr>
        <p:spPr/>
        <p:txBody>
          <a:bodyPr/>
          <a:lstStyle/>
          <a:p>
            <a:r>
              <a:rPr lang="en-US" i="1" dirty="0" smtClean="0"/>
              <a:t>A flagship institution and the</a:t>
            </a:r>
          </a:p>
          <a:p>
            <a:r>
              <a:rPr lang="en-US" i="1" dirty="0" smtClean="0"/>
              <a:t>largest and most comprehensive</a:t>
            </a:r>
          </a:p>
          <a:p>
            <a:r>
              <a:rPr lang="en-US" i="1" dirty="0" smtClean="0"/>
              <a:t>campus in the 64-campus</a:t>
            </a:r>
          </a:p>
          <a:p>
            <a:r>
              <a:rPr lang="en-US" i="1" dirty="0" smtClean="0"/>
              <a:t>State University of New York</a:t>
            </a:r>
          </a:p>
          <a:p>
            <a:r>
              <a:rPr lang="en-US" i="1" dirty="0" smtClean="0"/>
              <a:t>System.</a:t>
            </a:r>
          </a:p>
          <a:p>
            <a:endParaRPr lang="en-US" i="1" dirty="0" smtClean="0"/>
          </a:p>
          <a:p>
            <a:r>
              <a:rPr lang="en-US" i="1" dirty="0" smtClean="0"/>
              <a:t>A comprehensive, research-intensive public university</a:t>
            </a:r>
          </a:p>
          <a:p>
            <a:r>
              <a:rPr lang="en-US" i="1" dirty="0" smtClean="0"/>
              <a:t>dedicated to academic</a:t>
            </a:r>
          </a:p>
          <a:p>
            <a:r>
              <a:rPr lang="en-US" i="1" dirty="0" smtClean="0"/>
              <a:t>Excellence.</a:t>
            </a:r>
            <a:endParaRPr lang="en-US" i="1" dirty="0"/>
          </a:p>
        </p:txBody>
      </p:sp>
    </p:spTree>
    <p:extLst>
      <p:ext uri="{BB962C8B-B14F-4D97-AF65-F5344CB8AC3E}">
        <p14:creationId xmlns:p14="http://schemas.microsoft.com/office/powerpoint/2010/main" val="1628266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Faculty Connections</a:t>
            </a:r>
            <a:endParaRPr lang="en-US" dirty="0"/>
          </a:p>
        </p:txBody>
      </p:sp>
      <p:sp>
        <p:nvSpPr>
          <p:cNvPr id="3" name="Content Placeholder 2"/>
          <p:cNvSpPr>
            <a:spLocks noGrp="1"/>
          </p:cNvSpPr>
          <p:nvPr>
            <p:ph sz="half" idx="1"/>
          </p:nvPr>
        </p:nvSpPr>
        <p:spPr>
          <a:xfrm>
            <a:off x="685800" y="1752600"/>
            <a:ext cx="3810000" cy="3505200"/>
          </a:xfrm>
        </p:spPr>
        <p:txBody>
          <a:bodyPr/>
          <a:lstStyle/>
          <a:p>
            <a:r>
              <a:rPr lang="en-US" dirty="0" smtClean="0"/>
              <a:t>Passive</a:t>
            </a:r>
          </a:p>
          <a:p>
            <a:pPr marL="457200" indent="-457200">
              <a:buFont typeface="Arial"/>
              <a:buChar char="•"/>
            </a:pPr>
            <a:r>
              <a:rPr lang="en-US" dirty="0" smtClean="0"/>
              <a:t>Faculty Guide</a:t>
            </a:r>
          </a:p>
          <a:p>
            <a:pPr marL="457200" indent="-457200">
              <a:buFont typeface="Arial"/>
              <a:buChar char="•"/>
            </a:pPr>
            <a:r>
              <a:rPr lang="en-US" dirty="0" smtClean="0"/>
              <a:t>Don’t Cancel That Class</a:t>
            </a:r>
          </a:p>
          <a:p>
            <a:pPr marL="457200" indent="-457200">
              <a:buFont typeface="Arial"/>
              <a:buChar char="•"/>
            </a:pPr>
            <a:r>
              <a:rPr lang="en-US" dirty="0" smtClean="0"/>
              <a:t>Quarterly In-Service Trainings</a:t>
            </a:r>
            <a:endParaRPr lang="en-US" dirty="0"/>
          </a:p>
        </p:txBody>
      </p:sp>
      <p:sp>
        <p:nvSpPr>
          <p:cNvPr id="4" name="Content Placeholder 3"/>
          <p:cNvSpPr>
            <a:spLocks noGrp="1"/>
          </p:cNvSpPr>
          <p:nvPr>
            <p:ph sz="half" idx="2"/>
          </p:nvPr>
        </p:nvSpPr>
        <p:spPr>
          <a:xfrm>
            <a:off x="4648200" y="1752600"/>
            <a:ext cx="3810000" cy="3505200"/>
          </a:xfrm>
        </p:spPr>
        <p:txBody>
          <a:bodyPr/>
          <a:lstStyle/>
          <a:p>
            <a:r>
              <a:rPr lang="en-US" dirty="0" smtClean="0"/>
              <a:t>Proactive</a:t>
            </a:r>
          </a:p>
          <a:p>
            <a:pPr marL="457200" indent="-457200">
              <a:buFont typeface="Arial"/>
              <a:buChar char="•"/>
            </a:pPr>
            <a:r>
              <a:rPr lang="en-US" dirty="0" smtClean="0"/>
              <a:t>Build relationships</a:t>
            </a:r>
          </a:p>
          <a:p>
            <a:pPr marL="857250" lvl="1" indent="-457200"/>
            <a:r>
              <a:rPr lang="en-US" dirty="0" smtClean="0"/>
              <a:t>Deans</a:t>
            </a:r>
          </a:p>
          <a:p>
            <a:pPr marL="857250" lvl="1" indent="-457200"/>
            <a:r>
              <a:rPr lang="en-US" dirty="0" smtClean="0"/>
              <a:t>Dept. Secretaries</a:t>
            </a:r>
          </a:p>
          <a:p>
            <a:pPr marL="857250" lvl="1" indent="-457200"/>
            <a:r>
              <a:rPr lang="en-US" dirty="0" smtClean="0"/>
              <a:t>Researchers</a:t>
            </a:r>
          </a:p>
          <a:p>
            <a:pPr marL="457200" indent="-457200">
              <a:buFont typeface="Arial"/>
              <a:buChar char="•"/>
            </a:pPr>
            <a:r>
              <a:rPr lang="en-US" dirty="0" smtClean="0"/>
              <a:t>Custom trainings</a:t>
            </a:r>
          </a:p>
          <a:p>
            <a:pPr marL="457200" indent="-457200">
              <a:buFont typeface="Arial"/>
              <a:buChar char="•"/>
            </a:pPr>
            <a:r>
              <a:rPr lang="en-US" dirty="0" smtClean="0"/>
              <a:t>Gate crashing</a:t>
            </a:r>
          </a:p>
          <a:p>
            <a:pPr marL="457200" indent="-457200">
              <a:buFont typeface="Arial"/>
              <a:buChar char="•"/>
            </a:pPr>
            <a:endParaRPr lang="en-US" dirty="0"/>
          </a:p>
        </p:txBody>
      </p:sp>
      <p:sp>
        <p:nvSpPr>
          <p:cNvPr id="5" name="TextBox 4"/>
          <p:cNvSpPr txBox="1"/>
          <p:nvPr/>
        </p:nvSpPr>
        <p:spPr>
          <a:xfrm>
            <a:off x="685800" y="5791200"/>
            <a:ext cx="4572000" cy="830997"/>
          </a:xfrm>
          <a:prstGeom prst="rect">
            <a:avLst/>
          </a:prstGeom>
          <a:noFill/>
        </p:spPr>
        <p:txBody>
          <a:bodyPr wrap="square" rtlCol="0">
            <a:spAutoFit/>
          </a:bodyPr>
          <a:lstStyle/>
          <a:p>
            <a:r>
              <a:rPr lang="en-US" dirty="0" smtClean="0"/>
              <a:t>Faculty guide available at </a:t>
            </a:r>
            <a:r>
              <a:rPr lang="en-US" dirty="0" smtClean="0">
                <a:hlinkClick r:id="rId2"/>
              </a:rPr>
              <a:t>www.buffalo.edu/USE</a:t>
            </a:r>
            <a:r>
              <a:rPr lang="en-US" dirty="0" smtClean="0"/>
              <a:t>  </a:t>
            </a:r>
            <a:endParaRPr lang="en-US" dirty="0"/>
          </a:p>
        </p:txBody>
      </p:sp>
    </p:spTree>
    <p:extLst>
      <p:ext uri="{BB962C8B-B14F-4D97-AF65-F5344CB8AC3E}">
        <p14:creationId xmlns:p14="http://schemas.microsoft.com/office/powerpoint/2010/main" val="118424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Reaching LGBTQ+ Students</a:t>
            </a:r>
            <a:endParaRPr lang="en-US" dirty="0"/>
          </a:p>
        </p:txBody>
      </p:sp>
      <p:sp>
        <p:nvSpPr>
          <p:cNvPr id="3" name="Content Placeholder 2"/>
          <p:cNvSpPr>
            <a:spLocks noGrp="1"/>
          </p:cNvSpPr>
          <p:nvPr>
            <p:ph sz="half" idx="1"/>
          </p:nvPr>
        </p:nvSpPr>
        <p:spPr>
          <a:xfrm>
            <a:off x="685800" y="1958340"/>
            <a:ext cx="3810000" cy="3855720"/>
          </a:xfrm>
        </p:spPr>
        <p:txBody>
          <a:bodyPr/>
          <a:lstStyle/>
          <a:p>
            <a:r>
              <a:rPr lang="en-US" dirty="0" smtClean="0"/>
              <a:t>Developing self</a:t>
            </a:r>
          </a:p>
          <a:p>
            <a:pPr marL="457200" indent="-457200">
              <a:buFont typeface="Arial"/>
              <a:buChar char="•"/>
            </a:pPr>
            <a:r>
              <a:rPr lang="en-US" dirty="0" smtClean="0"/>
              <a:t>Be safe</a:t>
            </a:r>
          </a:p>
          <a:p>
            <a:pPr marL="457200" indent="-457200">
              <a:buFont typeface="Arial"/>
              <a:buChar char="•"/>
            </a:pPr>
            <a:r>
              <a:rPr lang="en-US" dirty="0" smtClean="0"/>
              <a:t>Be present</a:t>
            </a:r>
          </a:p>
          <a:p>
            <a:pPr marL="457200" indent="-457200">
              <a:buFont typeface="Arial"/>
              <a:buChar char="•"/>
            </a:pPr>
            <a:r>
              <a:rPr lang="en-US" dirty="0" smtClean="0"/>
              <a:t>Seek specialized training</a:t>
            </a:r>
          </a:p>
          <a:p>
            <a:pPr marL="457200" indent="-457200">
              <a:buFont typeface="Arial"/>
              <a:buChar char="•"/>
            </a:pPr>
            <a:r>
              <a:rPr lang="en-US" dirty="0" smtClean="0"/>
              <a:t>Use the lens (data, research, examples)</a:t>
            </a:r>
          </a:p>
        </p:txBody>
      </p:sp>
      <p:sp>
        <p:nvSpPr>
          <p:cNvPr id="4" name="Content Placeholder 3"/>
          <p:cNvSpPr>
            <a:spLocks noGrp="1"/>
          </p:cNvSpPr>
          <p:nvPr>
            <p:ph sz="half" idx="2"/>
          </p:nvPr>
        </p:nvSpPr>
        <p:spPr>
          <a:xfrm>
            <a:off x="4648200" y="1958340"/>
            <a:ext cx="3810000" cy="3855720"/>
          </a:xfrm>
        </p:spPr>
        <p:txBody>
          <a:bodyPr/>
          <a:lstStyle/>
          <a:p>
            <a:r>
              <a:rPr lang="en-US" dirty="0" smtClean="0"/>
              <a:t>Developing program</a:t>
            </a:r>
          </a:p>
          <a:p>
            <a:pPr marL="457200" indent="-457200">
              <a:buFont typeface="Arial"/>
              <a:buChar char="•"/>
            </a:pPr>
            <a:r>
              <a:rPr lang="en-US" dirty="0" smtClean="0"/>
              <a:t>Policies &amp; protocols</a:t>
            </a:r>
          </a:p>
          <a:p>
            <a:pPr marL="457200" indent="-457200">
              <a:buFont typeface="Arial"/>
              <a:buChar char="•"/>
            </a:pPr>
            <a:r>
              <a:rPr lang="en-US" dirty="0" smtClean="0"/>
              <a:t>Educate key partners</a:t>
            </a:r>
          </a:p>
          <a:p>
            <a:pPr marL="457200" indent="-457200">
              <a:buFont typeface="Arial"/>
              <a:buChar char="•"/>
            </a:pPr>
            <a:r>
              <a:rPr lang="en-US" dirty="0" smtClean="0"/>
              <a:t>Partner with LGBTQ+ student groups, community groups</a:t>
            </a:r>
          </a:p>
          <a:p>
            <a:pPr marL="457200" indent="-457200">
              <a:buFont typeface="Arial"/>
              <a:buChar char="•"/>
            </a:pPr>
            <a:r>
              <a:rPr lang="en-US" dirty="0" smtClean="0"/>
              <a:t>Weave throughout your work</a:t>
            </a:r>
          </a:p>
          <a:p>
            <a:pPr marL="457200" indent="-457200">
              <a:buFont typeface="Arial"/>
              <a:buChar char="•"/>
            </a:pPr>
            <a:endParaRPr lang="en-US" dirty="0" smtClean="0"/>
          </a:p>
          <a:p>
            <a:pPr marL="457200" indent="-457200">
              <a:buFont typeface="Arial"/>
              <a:buChar char="•"/>
            </a:pPr>
            <a:endParaRPr lang="en-US" dirty="0"/>
          </a:p>
        </p:txBody>
      </p:sp>
      <p:pic>
        <p:nvPicPr>
          <p:cNvPr id="6" name="Picture 5" descr="Screen shot 2015-06-02 at 1.17.5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914400"/>
            <a:ext cx="1268882" cy="1149350"/>
          </a:xfrm>
          <a:prstGeom prst="rect">
            <a:avLst/>
          </a:prstGeom>
        </p:spPr>
      </p:pic>
    </p:spTree>
    <p:extLst>
      <p:ext uri="{BB962C8B-B14F-4D97-AF65-F5344CB8AC3E}">
        <p14:creationId xmlns:p14="http://schemas.microsoft.com/office/powerpoint/2010/main" val="181503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7772400" cy="1143000"/>
          </a:xfrm>
        </p:spPr>
        <p:txBody>
          <a:bodyPr/>
          <a:lstStyle/>
          <a:p>
            <a:r>
              <a:rPr lang="en-US" dirty="0" smtClean="0"/>
              <a:t>How do we do the work?</a:t>
            </a:r>
            <a:endParaRPr lang="en-US" dirty="0"/>
          </a:p>
        </p:txBody>
      </p:sp>
      <p:sp>
        <p:nvSpPr>
          <p:cNvPr id="4" name="Content Placeholder 3"/>
          <p:cNvSpPr>
            <a:spLocks noGrp="1"/>
          </p:cNvSpPr>
          <p:nvPr>
            <p:ph sz="half" idx="1"/>
          </p:nvPr>
        </p:nvSpPr>
        <p:spPr>
          <a:xfrm>
            <a:off x="533400" y="1600200"/>
            <a:ext cx="3810000" cy="838200"/>
          </a:xfrm>
        </p:spPr>
        <p:txBody>
          <a:bodyPr/>
          <a:lstStyle/>
          <a:p>
            <a:r>
              <a:rPr lang="en-US" dirty="0" smtClean="0">
                <a:solidFill>
                  <a:schemeClr val="tx1"/>
                </a:solidFill>
              </a:rPr>
              <a:t>Prevention</a:t>
            </a:r>
            <a:endParaRPr lang="en-US" dirty="0">
              <a:solidFill>
                <a:schemeClr val="tx1"/>
              </a:solidFill>
            </a:endParaRPr>
          </a:p>
        </p:txBody>
      </p:sp>
      <p:sp>
        <p:nvSpPr>
          <p:cNvPr id="6" name="Content Placeholder 3"/>
          <p:cNvSpPr txBox="1">
            <a:spLocks/>
          </p:cNvSpPr>
          <p:nvPr/>
        </p:nvSpPr>
        <p:spPr>
          <a:xfrm>
            <a:off x="533400" y="3505200"/>
            <a:ext cx="3810000" cy="8382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FF6600"/>
              </a:buClr>
              <a:buSzTx/>
              <a:buFontTx/>
              <a:buNone/>
              <a:tabLst/>
              <a:defRPr/>
            </a:pPr>
            <a:r>
              <a:rPr kumimoji="0" lang="en-US" sz="2800" b="0" i="0" u="none" strike="noStrike" kern="0" cap="none" spc="0" normalizeH="0" baseline="0" noProof="0" dirty="0" smtClean="0">
                <a:ln>
                  <a:noFill/>
                </a:ln>
                <a:effectLst/>
                <a:uLnTx/>
                <a:uFillTx/>
                <a:latin typeface="Trebuchet MS"/>
                <a:ea typeface="ＭＳ Ｐゴシック" pitchFamily="122" charset="-128"/>
                <a:cs typeface="Trebuchet MS"/>
              </a:rPr>
              <a:t>Awareness/Outreach</a:t>
            </a:r>
            <a:endParaRPr kumimoji="0" lang="en-US" sz="2800" b="0" i="0" u="none" strike="noStrike" kern="0" cap="none" spc="0" normalizeH="0" baseline="0" noProof="0" dirty="0">
              <a:ln>
                <a:noFill/>
              </a:ln>
              <a:effectLst/>
              <a:uLnTx/>
              <a:uFillTx/>
              <a:latin typeface="Trebuchet MS"/>
              <a:ea typeface="ＭＳ Ｐゴシック" pitchFamily="122" charset="-128"/>
              <a:cs typeface="Trebuchet MS"/>
            </a:endParaRPr>
          </a:p>
        </p:txBody>
      </p:sp>
      <p:sp>
        <p:nvSpPr>
          <p:cNvPr id="7" name="Content Placeholder 3"/>
          <p:cNvSpPr txBox="1">
            <a:spLocks/>
          </p:cNvSpPr>
          <p:nvPr/>
        </p:nvSpPr>
        <p:spPr>
          <a:xfrm>
            <a:off x="533400" y="2590800"/>
            <a:ext cx="3810000" cy="8382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rgbClr val="FF6600"/>
              </a:buClr>
              <a:buSzTx/>
              <a:buFontTx/>
              <a:buNone/>
              <a:tabLst/>
              <a:defRPr/>
            </a:pPr>
            <a:r>
              <a:rPr kumimoji="0" lang="en-US" sz="2800" b="0" i="0" u="none" strike="noStrike" kern="0" cap="none" spc="0" normalizeH="0" baseline="0" noProof="0" dirty="0" smtClean="0">
                <a:ln>
                  <a:noFill/>
                </a:ln>
                <a:effectLst/>
                <a:uLnTx/>
                <a:uFillTx/>
                <a:latin typeface="Trebuchet MS"/>
                <a:ea typeface="ＭＳ Ｐゴシック" pitchFamily="122" charset="-128"/>
                <a:cs typeface="Trebuchet MS"/>
              </a:rPr>
              <a:t>Risk Reduction</a:t>
            </a:r>
            <a:endParaRPr kumimoji="0" lang="en-US" sz="2800" b="0" i="0" u="none" strike="noStrike" kern="0" cap="none" spc="0" normalizeH="0" baseline="0" noProof="0" dirty="0">
              <a:ln>
                <a:noFill/>
              </a:ln>
              <a:effectLst/>
              <a:uLnTx/>
              <a:uFillTx/>
              <a:latin typeface="Trebuchet MS"/>
              <a:ea typeface="ＭＳ Ｐゴシック" pitchFamily="122" charset="-128"/>
              <a:cs typeface="Trebuchet MS"/>
            </a:endParaRPr>
          </a:p>
        </p:txBody>
      </p:sp>
      <p:pic>
        <p:nvPicPr>
          <p:cNvPr id="3076" name="Picture 4" descr="https://fbcdn-sphotos-b-a.akamaihd.net/hphotos-ak-xfa1/v/t1.0-9/417498_10150679601796096_1168522787_n.jpg?oh=93b70f30e0c3cc626439f00dc2a078af&amp;oe=548824DD&amp;__gda__=1418826194_8096f8b9e81bfef00ad3d11fd117c688"/>
          <p:cNvPicPr>
            <a:picLocks noChangeAspect="1" noChangeArrowheads="1"/>
          </p:cNvPicPr>
          <p:nvPr/>
        </p:nvPicPr>
        <p:blipFill>
          <a:blip r:embed="rId3"/>
          <a:srcRect t="20286" b="10163"/>
          <a:stretch>
            <a:fillRect/>
          </a:stretch>
        </p:blipFill>
        <p:spPr bwMode="auto">
          <a:xfrm>
            <a:off x="3429000" y="4495800"/>
            <a:ext cx="5507038" cy="2130558"/>
          </a:xfrm>
          <a:prstGeom prst="rect">
            <a:avLst/>
          </a:prstGeom>
          <a:noFill/>
        </p:spPr>
      </p:pic>
      <p:pic>
        <p:nvPicPr>
          <p:cNvPr id="3078" name="Picture 6" descr="https://scontent-b-lga.xx.fbcdn.net/hphotos-xfa1/v/t1.0-9/39535_480007301095_3475992_n.jpg?oh=5f36a3bbdd7b4315dc5fb8869e04e79d&amp;oe=54C7CAAF"/>
          <p:cNvPicPr>
            <a:picLocks noChangeAspect="1" noChangeArrowheads="1"/>
          </p:cNvPicPr>
          <p:nvPr/>
        </p:nvPicPr>
        <p:blipFill>
          <a:blip r:embed="rId4"/>
          <a:srcRect l="5926" r="15556" b="1111"/>
          <a:stretch>
            <a:fillRect/>
          </a:stretch>
        </p:blipFill>
        <p:spPr bwMode="auto">
          <a:xfrm>
            <a:off x="7086600" y="1272396"/>
            <a:ext cx="1828800" cy="3071004"/>
          </a:xfrm>
          <a:prstGeom prst="rect">
            <a:avLst/>
          </a:prstGeom>
          <a:noFill/>
        </p:spPr>
      </p:pic>
      <p:pic>
        <p:nvPicPr>
          <p:cNvPr id="3080" name="Picture 8" descr="https://fbcdn-sphotos-g-a.akamaihd.net/hphotos-ak-xaf1/v/t1.0-9/19776_327542686095_4467109_n.jpg?oh=5ff8a733bbcfa18d62f818a8f8a5a5da&amp;oe=54C39317&amp;__gda__=1422019878_ca042a95fbde831d8c1c85caef6a8f16"/>
          <p:cNvPicPr>
            <a:picLocks noChangeAspect="1" noChangeArrowheads="1"/>
          </p:cNvPicPr>
          <p:nvPr/>
        </p:nvPicPr>
        <p:blipFill>
          <a:blip r:embed="rId5"/>
          <a:srcRect l="11940" r="20398"/>
          <a:stretch>
            <a:fillRect/>
          </a:stretch>
        </p:blipFill>
        <p:spPr bwMode="auto">
          <a:xfrm>
            <a:off x="1371600" y="4752415"/>
            <a:ext cx="1905000" cy="1876985"/>
          </a:xfrm>
          <a:prstGeom prst="rect">
            <a:avLst/>
          </a:prstGeom>
          <a:noFill/>
        </p:spPr>
      </p:pic>
      <p:pic>
        <p:nvPicPr>
          <p:cNvPr id="16" name="Picture 15" descr="Kailey_BystanderInterventionTraining.jpg"/>
          <p:cNvPicPr>
            <a:picLocks noChangeAspect="1"/>
          </p:cNvPicPr>
          <p:nvPr/>
        </p:nvPicPr>
        <p:blipFill>
          <a:blip r:embed="rId6"/>
          <a:stretch>
            <a:fillRect/>
          </a:stretch>
        </p:blipFill>
        <p:spPr>
          <a:xfrm>
            <a:off x="4419600" y="2599792"/>
            <a:ext cx="2590800" cy="1743608"/>
          </a:xfrm>
          <a:prstGeom prst="rect">
            <a:avLst/>
          </a:prstGeom>
        </p:spPr>
      </p:pic>
    </p:spTree>
    <p:extLst>
      <p:ext uri="{BB962C8B-B14F-4D97-AF65-F5344CB8AC3E}">
        <p14:creationId xmlns:p14="http://schemas.microsoft.com/office/powerpoint/2010/main" val="1435864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609600" y="914400"/>
            <a:ext cx="3810000" cy="4038600"/>
          </a:xfrm>
        </p:spPr>
        <p:txBody>
          <a:bodyPr/>
          <a:lstStyle/>
          <a:p>
            <a:pPr marL="0" indent="0"/>
            <a:r>
              <a:rPr lang="en-US" dirty="0" smtClean="0"/>
              <a:t>Don’t..</a:t>
            </a:r>
          </a:p>
          <a:p>
            <a:pPr>
              <a:buFont typeface="Arial"/>
              <a:buChar char="•"/>
            </a:pPr>
            <a:r>
              <a:rPr lang="en-US" dirty="0" smtClean="0"/>
              <a:t>Make </a:t>
            </a:r>
            <a:r>
              <a:rPr lang="en-US" dirty="0"/>
              <a:t>assumptions about </a:t>
            </a:r>
            <a:r>
              <a:rPr lang="en-US" dirty="0" smtClean="0"/>
              <a:t>someone’s </a:t>
            </a:r>
            <a:r>
              <a:rPr lang="en-US" dirty="0"/>
              <a:t>gender identity, or </a:t>
            </a:r>
            <a:r>
              <a:rPr lang="en-US" dirty="0" smtClean="0"/>
              <a:t>sexuality</a:t>
            </a:r>
          </a:p>
          <a:p>
            <a:pPr>
              <a:buFont typeface="Arial"/>
              <a:buChar char="•"/>
            </a:pPr>
            <a:r>
              <a:rPr lang="en-US" dirty="0" smtClean="0"/>
              <a:t>Out someone’s sexual orientation or transgender status</a:t>
            </a:r>
          </a:p>
          <a:p>
            <a:pPr>
              <a:buFont typeface="Arial"/>
              <a:buChar char="•"/>
            </a:pPr>
            <a:r>
              <a:rPr lang="en-US" dirty="0" smtClean="0"/>
              <a:t>Get hung up on being ‘the expert’ or ‘right’</a:t>
            </a:r>
            <a:endParaRPr lang="en-US" dirty="0"/>
          </a:p>
        </p:txBody>
      </p:sp>
      <p:sp>
        <p:nvSpPr>
          <p:cNvPr id="11" name="Content Placeholder 10"/>
          <p:cNvSpPr>
            <a:spLocks noGrp="1"/>
          </p:cNvSpPr>
          <p:nvPr>
            <p:ph sz="half" idx="2"/>
          </p:nvPr>
        </p:nvSpPr>
        <p:spPr>
          <a:xfrm>
            <a:off x="4572000" y="914400"/>
            <a:ext cx="3810000" cy="4038600"/>
          </a:xfrm>
        </p:spPr>
        <p:txBody>
          <a:bodyPr/>
          <a:lstStyle/>
          <a:p>
            <a:pPr marL="0" indent="0"/>
            <a:r>
              <a:rPr lang="en-US" dirty="0" smtClean="0"/>
              <a:t>Do..</a:t>
            </a:r>
          </a:p>
          <a:p>
            <a:pPr>
              <a:buFont typeface="Arial"/>
              <a:buChar char="•"/>
            </a:pPr>
            <a:r>
              <a:rPr lang="en-US" dirty="0" smtClean="0"/>
              <a:t>Use inclusive &amp;/or reflective language</a:t>
            </a:r>
          </a:p>
          <a:p>
            <a:pPr>
              <a:buFont typeface="Arial"/>
              <a:buChar char="•"/>
            </a:pPr>
            <a:r>
              <a:rPr lang="en-US" dirty="0"/>
              <a:t>Talk to the person before advocating on their </a:t>
            </a:r>
            <a:r>
              <a:rPr lang="en-US" dirty="0" smtClean="0"/>
              <a:t>behalf</a:t>
            </a:r>
            <a:endParaRPr lang="en-US" dirty="0"/>
          </a:p>
          <a:p>
            <a:pPr>
              <a:buFont typeface="Arial"/>
              <a:buChar char="•"/>
            </a:pPr>
            <a:r>
              <a:rPr lang="en-US" dirty="0" smtClean="0"/>
              <a:t>Get comfortable with how much you don’t know/ being uncomfortable</a:t>
            </a:r>
          </a:p>
          <a:p>
            <a:pPr>
              <a:buFont typeface="Arial"/>
              <a:buChar char="•"/>
            </a:pPr>
            <a:endParaRPr lang="en-US" dirty="0"/>
          </a:p>
        </p:txBody>
      </p:sp>
    </p:spTree>
    <p:extLst>
      <p:ext uri="{BB962C8B-B14F-4D97-AF65-F5344CB8AC3E}">
        <p14:creationId xmlns:p14="http://schemas.microsoft.com/office/powerpoint/2010/main" val="170379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762000"/>
            <a:ext cx="7772400" cy="1143000"/>
          </a:xfrm>
        </p:spPr>
        <p:txBody>
          <a:bodyPr/>
          <a:lstStyle/>
          <a:p>
            <a:r>
              <a:rPr lang="en-US" dirty="0" smtClean="0"/>
              <a:t>Resource: Forge </a:t>
            </a:r>
            <a:r>
              <a:rPr lang="en-US" dirty="0"/>
              <a:t>Forward </a:t>
            </a:r>
            <a:r>
              <a:rPr lang="en-US" dirty="0">
                <a:hlinkClick r:id="rId3"/>
              </a:rPr>
              <a:t>http://forge-forward.org</a:t>
            </a:r>
            <a:r>
              <a:rPr lang="en-US" dirty="0"/>
              <a:t> </a:t>
            </a:r>
          </a:p>
        </p:txBody>
      </p:sp>
      <p:sp>
        <p:nvSpPr>
          <p:cNvPr id="8" name="Content Placeholder 7"/>
          <p:cNvSpPr>
            <a:spLocks noGrp="1"/>
          </p:cNvSpPr>
          <p:nvPr>
            <p:ph idx="1"/>
          </p:nvPr>
        </p:nvSpPr>
        <p:spPr>
          <a:xfrm>
            <a:off x="609600" y="1981200"/>
            <a:ext cx="7772400" cy="3429000"/>
          </a:xfrm>
        </p:spPr>
        <p:txBody>
          <a:bodyPr/>
          <a:lstStyle/>
          <a:p>
            <a:pPr>
              <a:buFont typeface="Arial"/>
              <a:buChar char="•"/>
            </a:pPr>
            <a:r>
              <a:rPr lang="en-US" dirty="0" smtClean="0"/>
              <a:t>VAWA Non-Discrimination Conditions </a:t>
            </a:r>
          </a:p>
          <a:p>
            <a:pPr>
              <a:buFont typeface="Arial"/>
              <a:buChar char="•"/>
            </a:pPr>
            <a:r>
              <a:rPr lang="en-US" dirty="0" smtClean="0"/>
              <a:t>Serving Transgender and Gender Non-Conforming SA Victims</a:t>
            </a:r>
          </a:p>
          <a:p>
            <a:pPr>
              <a:buFont typeface="Arial"/>
              <a:buChar char="•"/>
            </a:pPr>
            <a:r>
              <a:rPr lang="en-US" dirty="0" smtClean="0"/>
              <a:t>Stalking Basics and Transgender Individuals</a:t>
            </a:r>
          </a:p>
          <a:p>
            <a:pPr>
              <a:buFont typeface="Arial"/>
              <a:buChar char="•"/>
            </a:pPr>
            <a:r>
              <a:rPr lang="en-US" dirty="0" smtClean="0"/>
              <a:t>Forensic Exams with Transgender SA Survivors</a:t>
            </a:r>
          </a:p>
          <a:p>
            <a:pPr>
              <a:buFont typeface="Arial"/>
              <a:buChar char="•"/>
            </a:pPr>
            <a:r>
              <a:rPr lang="en-US" dirty="0" smtClean="0"/>
              <a:t>Trans Specific Barriers to Accessing Health Care</a:t>
            </a:r>
          </a:p>
          <a:p>
            <a:pPr>
              <a:buFont typeface="Arial"/>
              <a:buChar char="•"/>
            </a:pPr>
            <a:r>
              <a:rPr lang="en-US" dirty="0" smtClean="0"/>
              <a:t>Transgender People, IPV and the Legal System</a:t>
            </a:r>
          </a:p>
          <a:p>
            <a:pPr>
              <a:buFont typeface="Arial"/>
              <a:buChar char="•"/>
            </a:pPr>
            <a:r>
              <a:rPr lang="en-US" dirty="0" smtClean="0"/>
              <a:t>Transgender 101 for Victim Service Providers</a:t>
            </a:r>
          </a:p>
          <a:p>
            <a:pPr>
              <a:buFont typeface="Arial"/>
              <a:buChar char="•"/>
            </a:pPr>
            <a:endParaRPr lang="en-US" dirty="0"/>
          </a:p>
        </p:txBody>
      </p:sp>
      <p:pic>
        <p:nvPicPr>
          <p:cNvPr id="10" name="Picture 9" descr="Screen shot 2015-06-02 at 12.49.55 AM.png">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5562600"/>
            <a:ext cx="6553200" cy="1066800"/>
          </a:xfrm>
          <a:prstGeom prst="rect">
            <a:avLst/>
          </a:prstGeom>
        </p:spPr>
      </p:pic>
    </p:spTree>
    <p:extLst>
      <p:ext uri="{BB962C8B-B14F-4D97-AF65-F5344CB8AC3E}">
        <p14:creationId xmlns:p14="http://schemas.microsoft.com/office/powerpoint/2010/main" val="298240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2499" y="807039"/>
            <a:ext cx="7772400" cy="1143000"/>
          </a:xfrm>
        </p:spPr>
        <p:txBody>
          <a:bodyPr/>
          <a:lstStyle/>
          <a:p>
            <a:r>
              <a:rPr lang="en-US" dirty="0" smtClean="0"/>
              <a:t>Resource: </a:t>
            </a:r>
            <a:br>
              <a:rPr lang="en-US" dirty="0" smtClean="0"/>
            </a:br>
            <a:r>
              <a:rPr lang="en-US" dirty="0" smtClean="0"/>
              <a:t>The </a:t>
            </a:r>
            <a:r>
              <a:rPr lang="en-US" dirty="0" smtClean="0"/>
              <a:t>Anti-</a:t>
            </a:r>
            <a:r>
              <a:rPr lang="en-US" dirty="0"/>
              <a:t>Violence Project</a:t>
            </a:r>
            <a:br>
              <a:rPr lang="en-US" dirty="0"/>
            </a:br>
            <a:r>
              <a:rPr lang="en-US" dirty="0" smtClean="0">
                <a:hlinkClick r:id="rId3"/>
              </a:rPr>
              <a:t>www.avp.org</a:t>
            </a:r>
            <a:r>
              <a:rPr lang="en-US" dirty="0" smtClean="0"/>
              <a:t> </a:t>
            </a:r>
            <a:endParaRPr lang="en-US" dirty="0"/>
          </a:p>
        </p:txBody>
      </p:sp>
      <p:sp>
        <p:nvSpPr>
          <p:cNvPr id="8" name="Content Placeholder 7"/>
          <p:cNvSpPr>
            <a:spLocks noGrp="1"/>
          </p:cNvSpPr>
          <p:nvPr>
            <p:ph idx="1"/>
          </p:nvPr>
        </p:nvSpPr>
        <p:spPr/>
        <p:txBody>
          <a:bodyPr/>
          <a:lstStyle/>
          <a:p>
            <a:r>
              <a:rPr lang="en-US" dirty="0" smtClean="0"/>
              <a:t>The </a:t>
            </a:r>
            <a:r>
              <a:rPr lang="en-US" dirty="0"/>
              <a:t>NCAVP Training and Technical </a:t>
            </a:r>
            <a:r>
              <a:rPr lang="en-US" dirty="0" smtClean="0"/>
              <a:t>Assistance</a:t>
            </a:r>
          </a:p>
          <a:p>
            <a:r>
              <a:rPr lang="en-US" dirty="0"/>
              <a:t>	</a:t>
            </a:r>
            <a:r>
              <a:rPr lang="en-US" dirty="0" smtClean="0"/>
              <a:t>Toll</a:t>
            </a:r>
            <a:r>
              <a:rPr lang="en-US" dirty="0"/>
              <a:t>-free </a:t>
            </a:r>
            <a:r>
              <a:rPr lang="en-US" dirty="0" err="1"/>
              <a:t>warmline</a:t>
            </a:r>
            <a:r>
              <a:rPr lang="en-US" dirty="0"/>
              <a:t>: 1-855-AVP-</a:t>
            </a:r>
            <a:r>
              <a:rPr lang="en-US" dirty="0" smtClean="0"/>
              <a:t>LGBT</a:t>
            </a:r>
          </a:p>
          <a:p>
            <a:r>
              <a:rPr lang="en-US" dirty="0"/>
              <a:t>	</a:t>
            </a:r>
            <a:r>
              <a:rPr lang="en-US" dirty="0" smtClean="0"/>
              <a:t>Mon</a:t>
            </a:r>
            <a:r>
              <a:rPr lang="en-US" dirty="0"/>
              <a:t>-Fri, 10 a.m. to 6 p.m. EST </a:t>
            </a:r>
            <a:r>
              <a:rPr lang="en-US" dirty="0" smtClean="0"/>
              <a:t>Deaf accessible </a:t>
            </a:r>
            <a:r>
              <a:rPr lang="en-US" dirty="0"/>
              <a:t>instant messaging AIM: </a:t>
            </a:r>
            <a:r>
              <a:rPr lang="en-US" dirty="0" err="1" smtClean="0"/>
              <a:t>AVPlgbt</a:t>
            </a:r>
            <a:endParaRPr lang="en-US" dirty="0" smtClean="0"/>
          </a:p>
          <a:p>
            <a:r>
              <a:rPr lang="en-US" dirty="0" smtClean="0"/>
              <a:t>Downloads:</a:t>
            </a:r>
          </a:p>
          <a:p>
            <a:pPr>
              <a:buFont typeface="Arial"/>
              <a:buChar char="•"/>
            </a:pPr>
            <a:r>
              <a:rPr lang="en-US" dirty="0" smtClean="0"/>
              <a:t>Brochures</a:t>
            </a:r>
          </a:p>
          <a:p>
            <a:pPr>
              <a:buFont typeface="Arial"/>
              <a:buChar char="•"/>
            </a:pPr>
            <a:r>
              <a:rPr lang="en-US" dirty="0" smtClean="0"/>
              <a:t>Glossary of terms, vocab quiz</a:t>
            </a:r>
          </a:p>
          <a:p>
            <a:pPr>
              <a:buFont typeface="Arial"/>
              <a:buChar char="•"/>
            </a:pPr>
            <a:r>
              <a:rPr lang="en-US" dirty="0" smtClean="0"/>
              <a:t>LGBTQ-inclusive model policies</a:t>
            </a:r>
          </a:p>
          <a:p>
            <a:pPr>
              <a:buFont typeface="Arial"/>
              <a:buChar char="•"/>
            </a:pPr>
            <a:endParaRPr lang="en-US" dirty="0" smtClean="0"/>
          </a:p>
          <a:p>
            <a:pPr>
              <a:buFont typeface="Arial"/>
              <a:buChar char="•"/>
            </a:pPr>
            <a:endParaRPr lang="en-US" dirty="0" smtClean="0"/>
          </a:p>
        </p:txBody>
      </p:sp>
      <p:pic>
        <p:nvPicPr>
          <p:cNvPr id="2" name="Picture 1" descr="Screen shot 2015-06-02 at 12.52.14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4200" y="990600"/>
            <a:ext cx="1930400" cy="1879600"/>
          </a:xfrm>
          <a:prstGeom prst="rect">
            <a:avLst/>
          </a:prstGeom>
        </p:spPr>
      </p:pic>
    </p:spTree>
    <p:extLst>
      <p:ext uri="{BB962C8B-B14F-4D97-AF65-F5344CB8AC3E}">
        <p14:creationId xmlns:p14="http://schemas.microsoft.com/office/powerpoint/2010/main" val="224416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685800"/>
            <a:ext cx="7772400" cy="1143000"/>
          </a:xfrm>
        </p:spPr>
        <p:txBody>
          <a:bodyPr/>
          <a:lstStyle/>
          <a:p>
            <a:r>
              <a:rPr lang="en-US" dirty="0" smtClean="0"/>
              <a:t>Resource: The </a:t>
            </a:r>
            <a:r>
              <a:rPr lang="en-US" dirty="0" smtClean="0"/>
              <a:t>Network/</a:t>
            </a:r>
            <a:r>
              <a:rPr lang="en-US" dirty="0"/>
              <a:t>l</a:t>
            </a:r>
            <a:r>
              <a:rPr lang="en-US" dirty="0" smtClean="0"/>
              <a:t>a Red </a:t>
            </a:r>
            <a:br>
              <a:rPr lang="en-US" dirty="0" smtClean="0"/>
            </a:br>
            <a:r>
              <a:rPr lang="en-US" dirty="0" smtClean="0">
                <a:hlinkClick r:id="rId3"/>
              </a:rPr>
              <a:t>http://</a:t>
            </a:r>
            <a:r>
              <a:rPr lang="en-US" dirty="0" smtClean="0">
                <a:hlinkClick r:id="rId3"/>
              </a:rPr>
              <a:t>tnlr.org</a:t>
            </a:r>
            <a:r>
              <a:rPr lang="en-US" dirty="0" smtClean="0"/>
              <a:t> </a:t>
            </a:r>
            <a:endParaRPr lang="en-US" dirty="0"/>
          </a:p>
        </p:txBody>
      </p:sp>
      <p:sp>
        <p:nvSpPr>
          <p:cNvPr id="8" name="Content Placeholder 7"/>
          <p:cNvSpPr>
            <a:spLocks noGrp="1"/>
          </p:cNvSpPr>
          <p:nvPr>
            <p:ph idx="1"/>
          </p:nvPr>
        </p:nvSpPr>
        <p:spPr>
          <a:xfrm>
            <a:off x="609600" y="1905000"/>
            <a:ext cx="7772400" cy="3429000"/>
          </a:xfrm>
        </p:spPr>
        <p:txBody>
          <a:bodyPr/>
          <a:lstStyle/>
          <a:p>
            <a:r>
              <a:rPr lang="en-US" dirty="0" smtClean="0"/>
              <a:t>Free technical assistance </a:t>
            </a:r>
            <a:r>
              <a:rPr lang="en-US" b="1" i="1" dirty="0"/>
              <a:t>617-695-0877</a:t>
            </a:r>
            <a:r>
              <a:rPr lang="en-US" dirty="0"/>
              <a:t> </a:t>
            </a:r>
            <a:endParaRPr lang="en-US" dirty="0" smtClean="0"/>
          </a:p>
          <a:p>
            <a:r>
              <a:rPr lang="en-US" dirty="0"/>
              <a:t>Free help with program policies and </a:t>
            </a:r>
            <a:r>
              <a:rPr lang="en-US" dirty="0" smtClean="0"/>
              <a:t>procedures, consultation </a:t>
            </a:r>
            <a:r>
              <a:rPr lang="en-US" dirty="0"/>
              <a:t>on steps to make your program more LGBQ/T-</a:t>
            </a:r>
            <a:r>
              <a:rPr lang="en-US" dirty="0" smtClean="0"/>
              <a:t>inclusive</a:t>
            </a:r>
          </a:p>
          <a:p>
            <a:r>
              <a:rPr lang="en-US" dirty="0" smtClean="0"/>
              <a:t>Web resources:</a:t>
            </a:r>
          </a:p>
          <a:p>
            <a:pPr>
              <a:buFont typeface="Arial"/>
              <a:buChar char="•"/>
            </a:pPr>
            <a:r>
              <a:rPr lang="en-US" dirty="0" smtClean="0"/>
              <a:t>Bisexual Specific Partner Abuse Brochures</a:t>
            </a:r>
          </a:p>
          <a:p>
            <a:pPr>
              <a:buFont typeface="Arial"/>
              <a:buChar char="•"/>
            </a:pPr>
            <a:r>
              <a:rPr lang="en-US" dirty="0" smtClean="0"/>
              <a:t>Assessment: How inclusive is your agency?</a:t>
            </a:r>
          </a:p>
          <a:p>
            <a:pPr>
              <a:buFont typeface="Arial"/>
              <a:buChar char="•"/>
            </a:pPr>
            <a:r>
              <a:rPr lang="en-US" dirty="0" smtClean="0"/>
              <a:t>Survivor experiences column (ex: Community responses to partner abuse)</a:t>
            </a:r>
          </a:p>
          <a:p>
            <a:pPr>
              <a:buFont typeface="Arial"/>
              <a:buChar char="•"/>
            </a:pPr>
            <a:endParaRPr lang="en-US" dirty="0" smtClean="0"/>
          </a:p>
          <a:p>
            <a:pPr>
              <a:buFont typeface="Arial"/>
              <a:buChar char="•"/>
            </a:pPr>
            <a:endParaRPr lang="en-US" dirty="0" smtClean="0"/>
          </a:p>
        </p:txBody>
      </p:sp>
      <p:pic>
        <p:nvPicPr>
          <p:cNvPr id="5" name="Picture 4" descr="Screen shot 2015-06-02 at 1.04.20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5943600"/>
            <a:ext cx="5207000" cy="914400"/>
          </a:xfrm>
          <a:prstGeom prst="rect">
            <a:avLst/>
          </a:prstGeom>
        </p:spPr>
      </p:pic>
    </p:spTree>
    <p:extLst>
      <p:ext uri="{BB962C8B-B14F-4D97-AF65-F5344CB8AC3E}">
        <p14:creationId xmlns:p14="http://schemas.microsoft.com/office/powerpoint/2010/main" val="20438087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5354</TotalTime>
  <Words>680</Words>
  <Application>Microsoft Office PowerPoint</Application>
  <PresentationFormat>On-screen Show (4:3)</PresentationFormat>
  <Paragraphs>125</Paragraphs>
  <Slides>11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Arial</vt:lpstr>
      <vt:lpstr>Calibri</vt:lpstr>
      <vt:lpstr>Georgia</vt:lpstr>
      <vt:lpstr>Times</vt:lpstr>
      <vt:lpstr>Trebuchet MS</vt:lpstr>
      <vt:lpstr>Wingdings 2</vt:lpstr>
      <vt:lpstr>Office Theme</vt:lpstr>
      <vt:lpstr>Developing targeted outreach to subpopulations  within the context of a comprehensive sexual violence prevention plan</vt:lpstr>
      <vt:lpstr>DETAILS OF A UNIVERSITY REACHING OTHERS</vt:lpstr>
      <vt:lpstr>Building Faculty Connections</vt:lpstr>
      <vt:lpstr>Reaching LGBTQ+ Students</vt:lpstr>
      <vt:lpstr>How do we do the work?</vt:lpstr>
      <vt:lpstr>PowerPoint Presentation</vt:lpstr>
      <vt:lpstr>Resource: Forge Forward http://forge-forward.org </vt:lpstr>
      <vt:lpstr>Resource:  The Anti-Violence Project www.avp.org </vt:lpstr>
      <vt:lpstr>Resource: The Network/la Red  http://tnlr.org </vt:lpstr>
      <vt:lpstr>Planning Resources</vt:lpstr>
      <vt:lpstr>Ask yourself if what you are doing today is getting you closer to where you want to be tomorrow.</vt:lpstr>
    </vt:vector>
  </TitlesOfParts>
  <Company>SUNY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Creative/News Services</dc:creator>
  <cp:lastModifiedBy>Sotelo-Peryea, Anna</cp:lastModifiedBy>
  <cp:revision>75</cp:revision>
  <cp:lastPrinted>2014-10-02T19:00:58Z</cp:lastPrinted>
  <dcterms:created xsi:type="dcterms:W3CDTF">2011-06-08T13:22:31Z</dcterms:created>
  <dcterms:modified xsi:type="dcterms:W3CDTF">2015-06-15T18:03:49Z</dcterms:modified>
</cp:coreProperties>
</file>