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8" r:id="rId2"/>
    <p:sldId id="259" r:id="rId3"/>
    <p:sldId id="283" r:id="rId4"/>
    <p:sldId id="257" r:id="rId5"/>
    <p:sldId id="262" r:id="rId6"/>
    <p:sldId id="264" r:id="rId7"/>
    <p:sldId id="263" r:id="rId8"/>
    <p:sldId id="266" r:id="rId9"/>
    <p:sldId id="275" r:id="rId10"/>
    <p:sldId id="265" r:id="rId11"/>
    <p:sldId id="294" r:id="rId12"/>
    <p:sldId id="276" r:id="rId13"/>
    <p:sldId id="282" r:id="rId14"/>
    <p:sldId id="267" r:id="rId15"/>
    <p:sldId id="268" r:id="rId16"/>
    <p:sldId id="269" r:id="rId17"/>
    <p:sldId id="295" r:id="rId18"/>
    <p:sldId id="277" r:id="rId19"/>
    <p:sldId id="278" r:id="rId20"/>
    <p:sldId id="280" r:id="rId21"/>
    <p:sldId id="281" r:id="rId22"/>
    <p:sldId id="270" r:id="rId23"/>
    <p:sldId id="284" r:id="rId24"/>
    <p:sldId id="286" r:id="rId25"/>
    <p:sldId id="287" r:id="rId26"/>
    <p:sldId id="288" r:id="rId27"/>
    <p:sldId id="289" r:id="rId28"/>
    <p:sldId id="290" r:id="rId29"/>
    <p:sldId id="291" r:id="rId30"/>
    <p:sldId id="292" r:id="rId31"/>
    <p:sldId id="293" r:id="rId32"/>
    <p:sldId id="271" r:id="rId33"/>
    <p:sldId id="272" r:id="rId34"/>
    <p:sldId id="273" r:id="rId35"/>
    <p:sldId id="274" r:id="rId36"/>
    <p:sldId id="260"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DA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53" autoAdjust="0"/>
  </p:normalViewPr>
  <p:slideViewPr>
    <p:cSldViewPr>
      <p:cViewPr varScale="1">
        <p:scale>
          <a:sx n="66" d="100"/>
          <a:sy n="66" d="100"/>
        </p:scale>
        <p:origin x="16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07889-4F0A-4470-B877-6EA434D1A33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65378D2-70BA-4973-91C6-1332305FA428}">
      <dgm:prSet phldrT="[Text]"/>
      <dgm:spPr/>
      <dgm:t>
        <a:bodyPr/>
        <a:lstStyle/>
        <a:p>
          <a:r>
            <a:rPr lang="en-US" dirty="0" smtClean="0"/>
            <a:t>Collaboration</a:t>
          </a:r>
        </a:p>
        <a:p>
          <a:r>
            <a:rPr lang="en-US" dirty="0" smtClean="0"/>
            <a:t>Holistic Approach</a:t>
          </a:r>
          <a:endParaRPr lang="en-US" dirty="0"/>
        </a:p>
      </dgm:t>
    </dgm:pt>
    <dgm:pt modelId="{6CD0EFAE-3E92-42A9-8A06-7468872701B3}" type="parTrans" cxnId="{2C9AC9AD-7056-4E8F-AC2C-BDD14A52B93C}">
      <dgm:prSet/>
      <dgm:spPr/>
      <dgm:t>
        <a:bodyPr/>
        <a:lstStyle/>
        <a:p>
          <a:endParaRPr lang="en-US"/>
        </a:p>
      </dgm:t>
    </dgm:pt>
    <dgm:pt modelId="{C32D0759-D1D2-4294-80E5-09585470928C}" type="sibTrans" cxnId="{2C9AC9AD-7056-4E8F-AC2C-BDD14A52B93C}">
      <dgm:prSet/>
      <dgm:spPr/>
      <dgm:t>
        <a:bodyPr/>
        <a:lstStyle/>
        <a:p>
          <a:endParaRPr lang="en-US"/>
        </a:p>
      </dgm:t>
    </dgm:pt>
    <dgm:pt modelId="{5E383648-8FCB-4FA7-A0F6-07936DF1859A}">
      <dgm:prSet phldrT="[Text]"/>
      <dgm:spPr/>
      <dgm:t>
        <a:bodyPr/>
        <a:lstStyle/>
        <a:p>
          <a:r>
            <a:rPr lang="en-US" dirty="0" smtClean="0"/>
            <a:t>Wellness &amp; Prevention</a:t>
          </a:r>
        </a:p>
        <a:p>
          <a:r>
            <a:rPr lang="en-US" dirty="0" smtClean="0"/>
            <a:t>(workshops, orientation, peer educators)</a:t>
          </a:r>
          <a:endParaRPr lang="en-US" dirty="0"/>
        </a:p>
      </dgm:t>
    </dgm:pt>
    <dgm:pt modelId="{9FDA2810-40FE-420D-AAE2-6D98D411B5EB}" type="parTrans" cxnId="{5A067C6B-919F-4904-8ACB-8AA755E0229B}">
      <dgm:prSet/>
      <dgm:spPr/>
      <dgm:t>
        <a:bodyPr/>
        <a:lstStyle/>
        <a:p>
          <a:endParaRPr lang="en-US"/>
        </a:p>
      </dgm:t>
    </dgm:pt>
    <dgm:pt modelId="{401F43B0-17CC-4E68-94E9-5384845C5F01}" type="sibTrans" cxnId="{5A067C6B-919F-4904-8ACB-8AA755E0229B}">
      <dgm:prSet/>
      <dgm:spPr/>
      <dgm:t>
        <a:bodyPr/>
        <a:lstStyle/>
        <a:p>
          <a:endParaRPr lang="en-US"/>
        </a:p>
      </dgm:t>
    </dgm:pt>
    <dgm:pt modelId="{CF5EE2FA-FB20-4148-9DC6-6A4E2EB2A9EA}">
      <dgm:prSet phldrT="[Text]"/>
      <dgm:spPr/>
      <dgm:t>
        <a:bodyPr/>
        <a:lstStyle/>
        <a:p>
          <a:r>
            <a:rPr lang="en-US" dirty="0" smtClean="0"/>
            <a:t>Dean of Students/Judicial</a:t>
          </a:r>
        </a:p>
        <a:p>
          <a:r>
            <a:rPr lang="en-US" dirty="0" smtClean="0"/>
            <a:t>(orientation/hearings)</a:t>
          </a:r>
          <a:endParaRPr lang="en-US" dirty="0"/>
        </a:p>
      </dgm:t>
    </dgm:pt>
    <dgm:pt modelId="{6AEE1C81-99B6-467B-85F1-CECF071A296E}" type="parTrans" cxnId="{81454063-4F4F-4E4A-A52A-07A119C2D2FA}">
      <dgm:prSet/>
      <dgm:spPr/>
      <dgm:t>
        <a:bodyPr/>
        <a:lstStyle/>
        <a:p>
          <a:endParaRPr lang="en-US"/>
        </a:p>
      </dgm:t>
    </dgm:pt>
    <dgm:pt modelId="{B4F4E566-DE02-4479-A1A3-81D44F5CF8FC}" type="sibTrans" cxnId="{81454063-4F4F-4E4A-A52A-07A119C2D2FA}">
      <dgm:prSet/>
      <dgm:spPr/>
      <dgm:t>
        <a:bodyPr/>
        <a:lstStyle/>
        <a:p>
          <a:endParaRPr lang="en-US"/>
        </a:p>
      </dgm:t>
    </dgm:pt>
    <dgm:pt modelId="{2D4B8A4C-DCFD-4F1F-A398-B1C0E720AF00}">
      <dgm:prSet phldrT="[Text]"/>
      <dgm:spPr/>
      <dgm:t>
        <a:bodyPr/>
        <a:lstStyle/>
        <a:p>
          <a:r>
            <a:rPr lang="en-US" dirty="0" smtClean="0"/>
            <a:t>Counseling Center</a:t>
          </a:r>
        </a:p>
        <a:p>
          <a:r>
            <a:rPr lang="en-US" dirty="0" smtClean="0"/>
            <a:t>(counseling, workshops, orientation)</a:t>
          </a:r>
          <a:endParaRPr lang="en-US" dirty="0"/>
        </a:p>
      </dgm:t>
    </dgm:pt>
    <dgm:pt modelId="{C2E3156C-93D5-4D49-9B0E-DF65233EB849}" type="parTrans" cxnId="{CC3AFC0F-6C46-4B1C-85DF-A3C01F9F773A}">
      <dgm:prSet/>
      <dgm:spPr/>
      <dgm:t>
        <a:bodyPr/>
        <a:lstStyle/>
        <a:p>
          <a:endParaRPr lang="en-US"/>
        </a:p>
      </dgm:t>
    </dgm:pt>
    <dgm:pt modelId="{ECB4BEAF-763D-41C3-B6E7-26E6F8BAB584}" type="sibTrans" cxnId="{CC3AFC0F-6C46-4B1C-85DF-A3C01F9F773A}">
      <dgm:prSet/>
      <dgm:spPr/>
      <dgm:t>
        <a:bodyPr/>
        <a:lstStyle/>
        <a:p>
          <a:endParaRPr lang="en-US"/>
        </a:p>
      </dgm:t>
    </dgm:pt>
    <dgm:pt modelId="{DC37FE01-1119-42E9-A475-1985577AB102}">
      <dgm:prSet phldrT="[Text]"/>
      <dgm:spPr/>
      <dgm:t>
        <a:bodyPr/>
        <a:lstStyle/>
        <a:p>
          <a:r>
            <a:rPr lang="en-US" dirty="0" smtClean="0"/>
            <a:t>Equity &amp; Campus Diversity</a:t>
          </a:r>
        </a:p>
        <a:p>
          <a:r>
            <a:rPr lang="en-US" dirty="0" smtClean="0"/>
            <a:t>(I Love Consent, Ambassadors, Speakers/Film)</a:t>
          </a:r>
          <a:endParaRPr lang="en-US" dirty="0"/>
        </a:p>
      </dgm:t>
    </dgm:pt>
    <dgm:pt modelId="{74560A29-F1D4-4EA1-9F97-F6916834E462}" type="parTrans" cxnId="{7DADF711-8312-4D05-8AA2-9E95C822B951}">
      <dgm:prSet/>
      <dgm:spPr/>
      <dgm:t>
        <a:bodyPr/>
        <a:lstStyle/>
        <a:p>
          <a:endParaRPr lang="en-US"/>
        </a:p>
      </dgm:t>
    </dgm:pt>
    <dgm:pt modelId="{9538957F-250E-4897-80FB-A69537634E50}" type="sibTrans" cxnId="{7DADF711-8312-4D05-8AA2-9E95C822B951}">
      <dgm:prSet/>
      <dgm:spPr/>
      <dgm:t>
        <a:bodyPr/>
        <a:lstStyle/>
        <a:p>
          <a:endParaRPr lang="en-US"/>
        </a:p>
      </dgm:t>
    </dgm:pt>
    <dgm:pt modelId="{7938DA33-CE26-405E-82C4-47472BBFB024}">
      <dgm:prSet phldrT="[Text]"/>
      <dgm:spPr/>
      <dgm:t>
        <a:bodyPr/>
        <a:lstStyle/>
        <a:p>
          <a:r>
            <a:rPr lang="en-US" dirty="0" smtClean="0"/>
            <a:t>UPD</a:t>
          </a:r>
          <a:endParaRPr lang="en-US" dirty="0"/>
        </a:p>
      </dgm:t>
    </dgm:pt>
    <dgm:pt modelId="{F442887F-4C47-4426-9F89-06C9AE9430BA}" type="parTrans" cxnId="{A4E1518F-30DA-4B65-8A9E-C75018C71C14}">
      <dgm:prSet/>
      <dgm:spPr/>
      <dgm:t>
        <a:bodyPr/>
        <a:lstStyle/>
        <a:p>
          <a:endParaRPr lang="en-US"/>
        </a:p>
      </dgm:t>
    </dgm:pt>
    <dgm:pt modelId="{79507E17-E603-4650-9EFE-AD3966BFA27A}" type="sibTrans" cxnId="{A4E1518F-30DA-4B65-8A9E-C75018C71C14}">
      <dgm:prSet/>
      <dgm:spPr/>
      <dgm:t>
        <a:bodyPr/>
        <a:lstStyle/>
        <a:p>
          <a:endParaRPr lang="en-US"/>
        </a:p>
      </dgm:t>
    </dgm:pt>
    <dgm:pt modelId="{8A7369FB-B81E-4E2E-9C71-9FE451C0D2FA}">
      <dgm:prSet phldrT="[Text]"/>
      <dgm:spPr/>
      <dgm:t>
        <a:bodyPr/>
        <a:lstStyle/>
        <a:p>
          <a:r>
            <a:rPr lang="en-US" dirty="0" smtClean="0"/>
            <a:t>USG</a:t>
          </a:r>
          <a:endParaRPr lang="en-US" dirty="0"/>
        </a:p>
      </dgm:t>
    </dgm:pt>
    <dgm:pt modelId="{B51D8458-3410-4F32-B67D-AB9BEC7EA3AE}" type="parTrans" cxnId="{D8225549-C827-4AE1-AFF6-AB070011297B}">
      <dgm:prSet/>
      <dgm:spPr/>
      <dgm:t>
        <a:bodyPr/>
        <a:lstStyle/>
        <a:p>
          <a:endParaRPr lang="en-US"/>
        </a:p>
      </dgm:t>
    </dgm:pt>
    <dgm:pt modelId="{5AAC6759-0A63-4CC5-BAF2-09F58A49493A}" type="sibTrans" cxnId="{D8225549-C827-4AE1-AFF6-AB070011297B}">
      <dgm:prSet/>
      <dgm:spPr/>
      <dgm:t>
        <a:bodyPr/>
        <a:lstStyle/>
        <a:p>
          <a:endParaRPr lang="en-US"/>
        </a:p>
      </dgm:t>
    </dgm:pt>
    <dgm:pt modelId="{6AFD27FA-576A-4791-AB7F-01332FCD743B}">
      <dgm:prSet phldrT="[Text]"/>
      <dgm:spPr/>
      <dgm:t>
        <a:bodyPr/>
        <a:lstStyle/>
        <a:p>
          <a:r>
            <a:rPr lang="en-US" dirty="0" smtClean="0"/>
            <a:t>Communications </a:t>
          </a:r>
          <a:r>
            <a:rPr lang="en-US" dirty="0" err="1" smtClean="0"/>
            <a:t>Dept</a:t>
          </a:r>
          <a:endParaRPr lang="en-US" dirty="0"/>
        </a:p>
      </dgm:t>
    </dgm:pt>
    <dgm:pt modelId="{7D3154E7-0458-4052-B115-5280A132DBE2}" type="parTrans" cxnId="{328ADB03-675F-4359-A238-3FE068027DAB}">
      <dgm:prSet/>
      <dgm:spPr/>
      <dgm:t>
        <a:bodyPr/>
        <a:lstStyle/>
        <a:p>
          <a:endParaRPr lang="en-US"/>
        </a:p>
      </dgm:t>
    </dgm:pt>
    <dgm:pt modelId="{C247E618-2995-4068-BC06-7F6D9E0E742B}" type="sibTrans" cxnId="{328ADB03-675F-4359-A238-3FE068027DAB}">
      <dgm:prSet/>
      <dgm:spPr/>
      <dgm:t>
        <a:bodyPr/>
        <a:lstStyle/>
        <a:p>
          <a:endParaRPr lang="en-US"/>
        </a:p>
      </dgm:t>
    </dgm:pt>
    <dgm:pt modelId="{785B1356-03A2-412C-A1A4-95EC93AF0E46}">
      <dgm:prSet phldrT="[Text]"/>
      <dgm:spPr/>
      <dgm:t>
        <a:bodyPr/>
        <a:lstStyle/>
        <a:p>
          <a:r>
            <a:rPr lang="en-US" dirty="0" smtClean="0"/>
            <a:t>Safety Committee</a:t>
          </a:r>
          <a:endParaRPr lang="en-US" dirty="0"/>
        </a:p>
      </dgm:t>
    </dgm:pt>
    <dgm:pt modelId="{33B43185-FC42-4DE7-BF57-592B9690BDA2}" type="parTrans" cxnId="{2445046C-3642-4C86-8EB7-D12F056E6787}">
      <dgm:prSet/>
      <dgm:spPr/>
      <dgm:t>
        <a:bodyPr/>
        <a:lstStyle/>
        <a:p>
          <a:endParaRPr lang="en-US"/>
        </a:p>
      </dgm:t>
    </dgm:pt>
    <dgm:pt modelId="{7D654FF9-F7E9-4B65-A9BD-2F6709F3D876}" type="sibTrans" cxnId="{2445046C-3642-4C86-8EB7-D12F056E6787}">
      <dgm:prSet/>
      <dgm:spPr/>
      <dgm:t>
        <a:bodyPr/>
        <a:lstStyle/>
        <a:p>
          <a:endParaRPr lang="en-US"/>
        </a:p>
      </dgm:t>
    </dgm:pt>
    <dgm:pt modelId="{3B218409-B245-47B7-BA95-7A7C2FFC56C4}" type="pres">
      <dgm:prSet presAssocID="{85E07889-4F0A-4470-B877-6EA434D1A336}" presName="composite" presStyleCnt="0">
        <dgm:presLayoutVars>
          <dgm:chMax val="1"/>
          <dgm:dir/>
          <dgm:resizeHandles val="exact"/>
        </dgm:presLayoutVars>
      </dgm:prSet>
      <dgm:spPr/>
      <dgm:t>
        <a:bodyPr/>
        <a:lstStyle/>
        <a:p>
          <a:endParaRPr lang="en-US"/>
        </a:p>
      </dgm:t>
    </dgm:pt>
    <dgm:pt modelId="{B80338E2-C5B4-4801-A4C6-E9149E7EB21E}" type="pres">
      <dgm:prSet presAssocID="{85E07889-4F0A-4470-B877-6EA434D1A336}" presName="radial" presStyleCnt="0">
        <dgm:presLayoutVars>
          <dgm:animLvl val="ctr"/>
        </dgm:presLayoutVars>
      </dgm:prSet>
      <dgm:spPr/>
    </dgm:pt>
    <dgm:pt modelId="{F04D75B1-8962-46E2-B0E2-4171FFD51364}" type="pres">
      <dgm:prSet presAssocID="{865378D2-70BA-4973-91C6-1332305FA428}" presName="centerShape" presStyleLbl="vennNode1" presStyleIdx="0" presStyleCnt="9"/>
      <dgm:spPr/>
      <dgm:t>
        <a:bodyPr/>
        <a:lstStyle/>
        <a:p>
          <a:endParaRPr lang="en-US"/>
        </a:p>
      </dgm:t>
    </dgm:pt>
    <dgm:pt modelId="{135C1D5C-1DD3-4616-A41A-31B50085ACCB}" type="pres">
      <dgm:prSet presAssocID="{5E383648-8FCB-4FA7-A0F6-07936DF1859A}" presName="node" presStyleLbl="vennNode1" presStyleIdx="1" presStyleCnt="9">
        <dgm:presLayoutVars>
          <dgm:bulletEnabled val="1"/>
        </dgm:presLayoutVars>
      </dgm:prSet>
      <dgm:spPr/>
      <dgm:t>
        <a:bodyPr/>
        <a:lstStyle/>
        <a:p>
          <a:endParaRPr lang="en-US"/>
        </a:p>
      </dgm:t>
    </dgm:pt>
    <dgm:pt modelId="{81FA1B5C-F014-4684-BE6D-1D1C122C354A}" type="pres">
      <dgm:prSet presAssocID="{CF5EE2FA-FB20-4148-9DC6-6A4E2EB2A9EA}" presName="node" presStyleLbl="vennNode1" presStyleIdx="2" presStyleCnt="9">
        <dgm:presLayoutVars>
          <dgm:bulletEnabled val="1"/>
        </dgm:presLayoutVars>
      </dgm:prSet>
      <dgm:spPr/>
      <dgm:t>
        <a:bodyPr/>
        <a:lstStyle/>
        <a:p>
          <a:endParaRPr lang="en-US"/>
        </a:p>
      </dgm:t>
    </dgm:pt>
    <dgm:pt modelId="{F25FB09B-BC26-4F9B-B8B6-A4E7AE02DBDF}" type="pres">
      <dgm:prSet presAssocID="{2D4B8A4C-DCFD-4F1F-A398-B1C0E720AF00}" presName="node" presStyleLbl="vennNode1" presStyleIdx="3" presStyleCnt="9">
        <dgm:presLayoutVars>
          <dgm:bulletEnabled val="1"/>
        </dgm:presLayoutVars>
      </dgm:prSet>
      <dgm:spPr/>
      <dgm:t>
        <a:bodyPr/>
        <a:lstStyle/>
        <a:p>
          <a:endParaRPr lang="en-US"/>
        </a:p>
      </dgm:t>
    </dgm:pt>
    <dgm:pt modelId="{B6DFC5F2-C1B4-4557-AE32-6CE158B17623}" type="pres">
      <dgm:prSet presAssocID="{DC37FE01-1119-42E9-A475-1985577AB102}" presName="node" presStyleLbl="vennNode1" presStyleIdx="4" presStyleCnt="9">
        <dgm:presLayoutVars>
          <dgm:bulletEnabled val="1"/>
        </dgm:presLayoutVars>
      </dgm:prSet>
      <dgm:spPr/>
      <dgm:t>
        <a:bodyPr/>
        <a:lstStyle/>
        <a:p>
          <a:endParaRPr lang="en-US"/>
        </a:p>
      </dgm:t>
    </dgm:pt>
    <dgm:pt modelId="{AE045332-23A3-4E3B-8F38-53B1BCBB10B8}" type="pres">
      <dgm:prSet presAssocID="{7938DA33-CE26-405E-82C4-47472BBFB024}" presName="node" presStyleLbl="vennNode1" presStyleIdx="5" presStyleCnt="9">
        <dgm:presLayoutVars>
          <dgm:bulletEnabled val="1"/>
        </dgm:presLayoutVars>
      </dgm:prSet>
      <dgm:spPr/>
      <dgm:t>
        <a:bodyPr/>
        <a:lstStyle/>
        <a:p>
          <a:endParaRPr lang="en-US"/>
        </a:p>
      </dgm:t>
    </dgm:pt>
    <dgm:pt modelId="{C2EEEA1F-D165-403A-A133-A23D111007A5}" type="pres">
      <dgm:prSet presAssocID="{8A7369FB-B81E-4E2E-9C71-9FE451C0D2FA}" presName="node" presStyleLbl="vennNode1" presStyleIdx="6" presStyleCnt="9">
        <dgm:presLayoutVars>
          <dgm:bulletEnabled val="1"/>
        </dgm:presLayoutVars>
      </dgm:prSet>
      <dgm:spPr/>
      <dgm:t>
        <a:bodyPr/>
        <a:lstStyle/>
        <a:p>
          <a:endParaRPr lang="en-US"/>
        </a:p>
      </dgm:t>
    </dgm:pt>
    <dgm:pt modelId="{A6853597-8850-47FA-BFEB-0EB6E31F4C53}" type="pres">
      <dgm:prSet presAssocID="{6AFD27FA-576A-4791-AB7F-01332FCD743B}" presName="node" presStyleLbl="vennNode1" presStyleIdx="7" presStyleCnt="9">
        <dgm:presLayoutVars>
          <dgm:bulletEnabled val="1"/>
        </dgm:presLayoutVars>
      </dgm:prSet>
      <dgm:spPr/>
      <dgm:t>
        <a:bodyPr/>
        <a:lstStyle/>
        <a:p>
          <a:endParaRPr lang="en-US"/>
        </a:p>
      </dgm:t>
    </dgm:pt>
    <dgm:pt modelId="{7E5AD601-D355-4F8D-AB28-29E2994CCF74}" type="pres">
      <dgm:prSet presAssocID="{785B1356-03A2-412C-A1A4-95EC93AF0E46}" presName="node" presStyleLbl="vennNode1" presStyleIdx="8" presStyleCnt="9">
        <dgm:presLayoutVars>
          <dgm:bulletEnabled val="1"/>
        </dgm:presLayoutVars>
      </dgm:prSet>
      <dgm:spPr/>
      <dgm:t>
        <a:bodyPr/>
        <a:lstStyle/>
        <a:p>
          <a:endParaRPr lang="en-US"/>
        </a:p>
      </dgm:t>
    </dgm:pt>
  </dgm:ptLst>
  <dgm:cxnLst>
    <dgm:cxn modelId="{2445046C-3642-4C86-8EB7-D12F056E6787}" srcId="{865378D2-70BA-4973-91C6-1332305FA428}" destId="{785B1356-03A2-412C-A1A4-95EC93AF0E46}" srcOrd="7" destOrd="0" parTransId="{33B43185-FC42-4DE7-BF57-592B9690BDA2}" sibTransId="{7D654FF9-F7E9-4B65-A9BD-2F6709F3D876}"/>
    <dgm:cxn modelId="{E5A102A3-AEA4-421A-83D2-DA4832F656FB}" type="presOf" srcId="{7938DA33-CE26-405E-82C4-47472BBFB024}" destId="{AE045332-23A3-4E3B-8F38-53B1BCBB10B8}" srcOrd="0" destOrd="0" presId="urn:microsoft.com/office/officeart/2005/8/layout/radial3"/>
    <dgm:cxn modelId="{CC3AFC0F-6C46-4B1C-85DF-A3C01F9F773A}" srcId="{865378D2-70BA-4973-91C6-1332305FA428}" destId="{2D4B8A4C-DCFD-4F1F-A398-B1C0E720AF00}" srcOrd="2" destOrd="0" parTransId="{C2E3156C-93D5-4D49-9B0E-DF65233EB849}" sibTransId="{ECB4BEAF-763D-41C3-B6E7-26E6F8BAB584}"/>
    <dgm:cxn modelId="{E4432C69-EDFA-45C4-B06C-DD6B4585EC2D}" type="presOf" srcId="{8A7369FB-B81E-4E2E-9C71-9FE451C0D2FA}" destId="{C2EEEA1F-D165-403A-A133-A23D111007A5}" srcOrd="0" destOrd="0" presId="urn:microsoft.com/office/officeart/2005/8/layout/radial3"/>
    <dgm:cxn modelId="{9B8CF00C-0760-42EA-BBA1-31CEF86174DC}" type="presOf" srcId="{85E07889-4F0A-4470-B877-6EA434D1A336}" destId="{3B218409-B245-47B7-BA95-7A7C2FFC56C4}" srcOrd="0" destOrd="0" presId="urn:microsoft.com/office/officeart/2005/8/layout/radial3"/>
    <dgm:cxn modelId="{97D142DB-189A-41FA-A26F-12E3F6BADE20}" type="presOf" srcId="{5E383648-8FCB-4FA7-A0F6-07936DF1859A}" destId="{135C1D5C-1DD3-4616-A41A-31B50085ACCB}" srcOrd="0" destOrd="0" presId="urn:microsoft.com/office/officeart/2005/8/layout/radial3"/>
    <dgm:cxn modelId="{328ADB03-675F-4359-A238-3FE068027DAB}" srcId="{865378D2-70BA-4973-91C6-1332305FA428}" destId="{6AFD27FA-576A-4791-AB7F-01332FCD743B}" srcOrd="6" destOrd="0" parTransId="{7D3154E7-0458-4052-B115-5280A132DBE2}" sibTransId="{C247E618-2995-4068-BC06-7F6D9E0E742B}"/>
    <dgm:cxn modelId="{2CC8DC8D-D5A9-45E2-B975-167FF0BF1730}" type="presOf" srcId="{2D4B8A4C-DCFD-4F1F-A398-B1C0E720AF00}" destId="{F25FB09B-BC26-4F9B-B8B6-A4E7AE02DBDF}" srcOrd="0" destOrd="0" presId="urn:microsoft.com/office/officeart/2005/8/layout/radial3"/>
    <dgm:cxn modelId="{166EB520-B63B-464B-BD34-16998995763E}" type="presOf" srcId="{CF5EE2FA-FB20-4148-9DC6-6A4E2EB2A9EA}" destId="{81FA1B5C-F014-4684-BE6D-1D1C122C354A}" srcOrd="0" destOrd="0" presId="urn:microsoft.com/office/officeart/2005/8/layout/radial3"/>
    <dgm:cxn modelId="{5A067C6B-919F-4904-8ACB-8AA755E0229B}" srcId="{865378D2-70BA-4973-91C6-1332305FA428}" destId="{5E383648-8FCB-4FA7-A0F6-07936DF1859A}" srcOrd="0" destOrd="0" parTransId="{9FDA2810-40FE-420D-AAE2-6D98D411B5EB}" sibTransId="{401F43B0-17CC-4E68-94E9-5384845C5F01}"/>
    <dgm:cxn modelId="{E88798E5-1044-4B4F-9DDC-2587EF1114EA}" type="presOf" srcId="{6AFD27FA-576A-4791-AB7F-01332FCD743B}" destId="{A6853597-8850-47FA-BFEB-0EB6E31F4C53}" srcOrd="0" destOrd="0" presId="urn:microsoft.com/office/officeart/2005/8/layout/radial3"/>
    <dgm:cxn modelId="{D8225549-C827-4AE1-AFF6-AB070011297B}" srcId="{865378D2-70BA-4973-91C6-1332305FA428}" destId="{8A7369FB-B81E-4E2E-9C71-9FE451C0D2FA}" srcOrd="5" destOrd="0" parTransId="{B51D8458-3410-4F32-B67D-AB9BEC7EA3AE}" sibTransId="{5AAC6759-0A63-4CC5-BAF2-09F58A49493A}"/>
    <dgm:cxn modelId="{C5918402-8EFA-4EF2-8920-1865940330F8}" type="presOf" srcId="{785B1356-03A2-412C-A1A4-95EC93AF0E46}" destId="{7E5AD601-D355-4F8D-AB28-29E2994CCF74}" srcOrd="0" destOrd="0" presId="urn:microsoft.com/office/officeart/2005/8/layout/radial3"/>
    <dgm:cxn modelId="{81454063-4F4F-4E4A-A52A-07A119C2D2FA}" srcId="{865378D2-70BA-4973-91C6-1332305FA428}" destId="{CF5EE2FA-FB20-4148-9DC6-6A4E2EB2A9EA}" srcOrd="1" destOrd="0" parTransId="{6AEE1C81-99B6-467B-85F1-CECF071A296E}" sibTransId="{B4F4E566-DE02-4479-A1A3-81D44F5CF8FC}"/>
    <dgm:cxn modelId="{7DADF711-8312-4D05-8AA2-9E95C822B951}" srcId="{865378D2-70BA-4973-91C6-1332305FA428}" destId="{DC37FE01-1119-42E9-A475-1985577AB102}" srcOrd="3" destOrd="0" parTransId="{74560A29-F1D4-4EA1-9F97-F6916834E462}" sibTransId="{9538957F-250E-4897-80FB-A69537634E50}"/>
    <dgm:cxn modelId="{2C9AC9AD-7056-4E8F-AC2C-BDD14A52B93C}" srcId="{85E07889-4F0A-4470-B877-6EA434D1A336}" destId="{865378D2-70BA-4973-91C6-1332305FA428}" srcOrd="0" destOrd="0" parTransId="{6CD0EFAE-3E92-42A9-8A06-7468872701B3}" sibTransId="{C32D0759-D1D2-4294-80E5-09585470928C}"/>
    <dgm:cxn modelId="{EB67CDEE-9D98-4AEF-BF08-F37770BCCE17}" type="presOf" srcId="{865378D2-70BA-4973-91C6-1332305FA428}" destId="{F04D75B1-8962-46E2-B0E2-4171FFD51364}" srcOrd="0" destOrd="0" presId="urn:microsoft.com/office/officeart/2005/8/layout/radial3"/>
    <dgm:cxn modelId="{6B4E673A-B0C3-4CD1-9D4F-9AC8D21B78B8}" type="presOf" srcId="{DC37FE01-1119-42E9-A475-1985577AB102}" destId="{B6DFC5F2-C1B4-4557-AE32-6CE158B17623}" srcOrd="0" destOrd="0" presId="urn:microsoft.com/office/officeart/2005/8/layout/radial3"/>
    <dgm:cxn modelId="{A4E1518F-30DA-4B65-8A9E-C75018C71C14}" srcId="{865378D2-70BA-4973-91C6-1332305FA428}" destId="{7938DA33-CE26-405E-82C4-47472BBFB024}" srcOrd="4" destOrd="0" parTransId="{F442887F-4C47-4426-9F89-06C9AE9430BA}" sibTransId="{79507E17-E603-4650-9EFE-AD3966BFA27A}"/>
    <dgm:cxn modelId="{6F1ABEC7-7506-41E0-A3B4-27BB003BE75F}" type="presParOf" srcId="{3B218409-B245-47B7-BA95-7A7C2FFC56C4}" destId="{B80338E2-C5B4-4801-A4C6-E9149E7EB21E}" srcOrd="0" destOrd="0" presId="urn:microsoft.com/office/officeart/2005/8/layout/radial3"/>
    <dgm:cxn modelId="{B40A1237-A28C-471D-8314-08C7FA5DAAA6}" type="presParOf" srcId="{B80338E2-C5B4-4801-A4C6-E9149E7EB21E}" destId="{F04D75B1-8962-46E2-B0E2-4171FFD51364}" srcOrd="0" destOrd="0" presId="urn:microsoft.com/office/officeart/2005/8/layout/radial3"/>
    <dgm:cxn modelId="{9BEBCB15-4122-4593-A69C-ED0B1F062206}" type="presParOf" srcId="{B80338E2-C5B4-4801-A4C6-E9149E7EB21E}" destId="{135C1D5C-1DD3-4616-A41A-31B50085ACCB}" srcOrd="1" destOrd="0" presId="urn:microsoft.com/office/officeart/2005/8/layout/radial3"/>
    <dgm:cxn modelId="{A5D6CB65-E32C-468E-A22E-30E5054815CF}" type="presParOf" srcId="{B80338E2-C5B4-4801-A4C6-E9149E7EB21E}" destId="{81FA1B5C-F014-4684-BE6D-1D1C122C354A}" srcOrd="2" destOrd="0" presId="urn:microsoft.com/office/officeart/2005/8/layout/radial3"/>
    <dgm:cxn modelId="{029EE5AA-86D1-454F-85A1-2630F905CD02}" type="presParOf" srcId="{B80338E2-C5B4-4801-A4C6-E9149E7EB21E}" destId="{F25FB09B-BC26-4F9B-B8B6-A4E7AE02DBDF}" srcOrd="3" destOrd="0" presId="urn:microsoft.com/office/officeart/2005/8/layout/radial3"/>
    <dgm:cxn modelId="{5D76CC41-517E-4694-ACC3-58C1F1B5249E}" type="presParOf" srcId="{B80338E2-C5B4-4801-A4C6-E9149E7EB21E}" destId="{B6DFC5F2-C1B4-4557-AE32-6CE158B17623}" srcOrd="4" destOrd="0" presId="urn:microsoft.com/office/officeart/2005/8/layout/radial3"/>
    <dgm:cxn modelId="{A2A758FA-2E54-4955-968C-0D59AE52584F}" type="presParOf" srcId="{B80338E2-C5B4-4801-A4C6-E9149E7EB21E}" destId="{AE045332-23A3-4E3B-8F38-53B1BCBB10B8}" srcOrd="5" destOrd="0" presId="urn:microsoft.com/office/officeart/2005/8/layout/radial3"/>
    <dgm:cxn modelId="{5704EF76-B356-4CBE-8004-8928ECBBEF6A}" type="presParOf" srcId="{B80338E2-C5B4-4801-A4C6-E9149E7EB21E}" destId="{C2EEEA1F-D165-403A-A133-A23D111007A5}" srcOrd="6" destOrd="0" presId="urn:microsoft.com/office/officeart/2005/8/layout/radial3"/>
    <dgm:cxn modelId="{881C634C-D054-46E3-A97A-8D8A9D1049AA}" type="presParOf" srcId="{B80338E2-C5B4-4801-A4C6-E9149E7EB21E}" destId="{A6853597-8850-47FA-BFEB-0EB6E31F4C53}" srcOrd="7" destOrd="0" presId="urn:microsoft.com/office/officeart/2005/8/layout/radial3"/>
    <dgm:cxn modelId="{23ECF27E-4607-443F-9DA0-9D86312DB37F}" type="presParOf" srcId="{B80338E2-C5B4-4801-A4C6-E9149E7EB21E}" destId="{7E5AD601-D355-4F8D-AB28-29E2994CCF74}"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E07889-4F0A-4470-B877-6EA434D1A33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65378D2-70BA-4973-91C6-1332305FA428}">
      <dgm:prSet phldrT="[Text]"/>
      <dgm:spPr/>
      <dgm:t>
        <a:bodyPr/>
        <a:lstStyle/>
        <a:p>
          <a:r>
            <a:rPr lang="en-US" dirty="0" smtClean="0"/>
            <a:t>Collaboration</a:t>
          </a:r>
          <a:endParaRPr lang="en-US" dirty="0"/>
        </a:p>
      </dgm:t>
    </dgm:pt>
    <dgm:pt modelId="{6CD0EFAE-3E92-42A9-8A06-7468872701B3}" type="parTrans" cxnId="{2C9AC9AD-7056-4E8F-AC2C-BDD14A52B93C}">
      <dgm:prSet/>
      <dgm:spPr/>
      <dgm:t>
        <a:bodyPr/>
        <a:lstStyle/>
        <a:p>
          <a:endParaRPr lang="en-US"/>
        </a:p>
      </dgm:t>
    </dgm:pt>
    <dgm:pt modelId="{C32D0759-D1D2-4294-80E5-09585470928C}" type="sibTrans" cxnId="{2C9AC9AD-7056-4E8F-AC2C-BDD14A52B93C}">
      <dgm:prSet/>
      <dgm:spPr/>
      <dgm:t>
        <a:bodyPr/>
        <a:lstStyle/>
        <a:p>
          <a:endParaRPr lang="en-US"/>
        </a:p>
      </dgm:t>
    </dgm:pt>
    <dgm:pt modelId="{5E383648-8FCB-4FA7-A0F6-07936DF1859A}">
      <dgm:prSet phldrT="[Text]"/>
      <dgm:spPr/>
      <dgm:t>
        <a:bodyPr/>
        <a:lstStyle/>
        <a:p>
          <a:r>
            <a:rPr lang="en-US" dirty="0" smtClean="0"/>
            <a:t>Wellness &amp; Prevention</a:t>
          </a:r>
          <a:endParaRPr lang="en-US" dirty="0"/>
        </a:p>
      </dgm:t>
    </dgm:pt>
    <dgm:pt modelId="{9FDA2810-40FE-420D-AAE2-6D98D411B5EB}" type="parTrans" cxnId="{5A067C6B-919F-4904-8ACB-8AA755E0229B}">
      <dgm:prSet/>
      <dgm:spPr/>
      <dgm:t>
        <a:bodyPr/>
        <a:lstStyle/>
        <a:p>
          <a:endParaRPr lang="en-US"/>
        </a:p>
      </dgm:t>
    </dgm:pt>
    <dgm:pt modelId="{401F43B0-17CC-4E68-94E9-5384845C5F01}" type="sibTrans" cxnId="{5A067C6B-919F-4904-8ACB-8AA755E0229B}">
      <dgm:prSet/>
      <dgm:spPr/>
      <dgm:t>
        <a:bodyPr/>
        <a:lstStyle/>
        <a:p>
          <a:endParaRPr lang="en-US"/>
        </a:p>
      </dgm:t>
    </dgm:pt>
    <dgm:pt modelId="{CF5EE2FA-FB20-4148-9DC6-6A4E2EB2A9EA}">
      <dgm:prSet phldrT="[Text]"/>
      <dgm:spPr/>
      <dgm:t>
        <a:bodyPr/>
        <a:lstStyle/>
        <a:p>
          <a:r>
            <a:rPr lang="en-US" dirty="0" smtClean="0"/>
            <a:t>Dean of Students/Judicial</a:t>
          </a:r>
          <a:endParaRPr lang="en-US" dirty="0"/>
        </a:p>
      </dgm:t>
    </dgm:pt>
    <dgm:pt modelId="{6AEE1C81-99B6-467B-85F1-CECF071A296E}" type="parTrans" cxnId="{81454063-4F4F-4E4A-A52A-07A119C2D2FA}">
      <dgm:prSet/>
      <dgm:spPr/>
      <dgm:t>
        <a:bodyPr/>
        <a:lstStyle/>
        <a:p>
          <a:endParaRPr lang="en-US"/>
        </a:p>
      </dgm:t>
    </dgm:pt>
    <dgm:pt modelId="{B4F4E566-DE02-4479-A1A3-81D44F5CF8FC}" type="sibTrans" cxnId="{81454063-4F4F-4E4A-A52A-07A119C2D2FA}">
      <dgm:prSet/>
      <dgm:spPr/>
      <dgm:t>
        <a:bodyPr/>
        <a:lstStyle/>
        <a:p>
          <a:endParaRPr lang="en-US"/>
        </a:p>
      </dgm:t>
    </dgm:pt>
    <dgm:pt modelId="{2D4B8A4C-DCFD-4F1F-A398-B1C0E720AF00}">
      <dgm:prSet phldrT="[Text]"/>
      <dgm:spPr/>
      <dgm:t>
        <a:bodyPr/>
        <a:lstStyle/>
        <a:p>
          <a:r>
            <a:rPr lang="en-US" dirty="0" smtClean="0"/>
            <a:t>Counseling Center</a:t>
          </a:r>
          <a:endParaRPr lang="en-US" dirty="0"/>
        </a:p>
      </dgm:t>
    </dgm:pt>
    <dgm:pt modelId="{C2E3156C-93D5-4D49-9B0E-DF65233EB849}" type="parTrans" cxnId="{CC3AFC0F-6C46-4B1C-85DF-A3C01F9F773A}">
      <dgm:prSet/>
      <dgm:spPr/>
      <dgm:t>
        <a:bodyPr/>
        <a:lstStyle/>
        <a:p>
          <a:endParaRPr lang="en-US"/>
        </a:p>
      </dgm:t>
    </dgm:pt>
    <dgm:pt modelId="{ECB4BEAF-763D-41C3-B6E7-26E6F8BAB584}" type="sibTrans" cxnId="{CC3AFC0F-6C46-4B1C-85DF-A3C01F9F773A}">
      <dgm:prSet/>
      <dgm:spPr/>
      <dgm:t>
        <a:bodyPr/>
        <a:lstStyle/>
        <a:p>
          <a:endParaRPr lang="en-US"/>
        </a:p>
      </dgm:t>
    </dgm:pt>
    <dgm:pt modelId="{DC37FE01-1119-42E9-A475-1985577AB102}">
      <dgm:prSet phldrT="[Text]"/>
      <dgm:spPr/>
      <dgm:t>
        <a:bodyPr/>
        <a:lstStyle/>
        <a:p>
          <a:r>
            <a:rPr lang="en-US" dirty="0" smtClean="0"/>
            <a:t>Equity &amp; Campus Diversity</a:t>
          </a:r>
          <a:endParaRPr lang="en-US" dirty="0"/>
        </a:p>
      </dgm:t>
    </dgm:pt>
    <dgm:pt modelId="{74560A29-F1D4-4EA1-9F97-F6916834E462}" type="parTrans" cxnId="{7DADF711-8312-4D05-8AA2-9E95C822B951}">
      <dgm:prSet/>
      <dgm:spPr/>
      <dgm:t>
        <a:bodyPr/>
        <a:lstStyle/>
        <a:p>
          <a:endParaRPr lang="en-US"/>
        </a:p>
      </dgm:t>
    </dgm:pt>
    <dgm:pt modelId="{9538957F-250E-4897-80FB-A69537634E50}" type="sibTrans" cxnId="{7DADF711-8312-4D05-8AA2-9E95C822B951}">
      <dgm:prSet/>
      <dgm:spPr/>
      <dgm:t>
        <a:bodyPr/>
        <a:lstStyle/>
        <a:p>
          <a:endParaRPr lang="en-US"/>
        </a:p>
      </dgm:t>
    </dgm:pt>
    <dgm:pt modelId="{7938DA33-CE26-405E-82C4-47472BBFB024}">
      <dgm:prSet phldrT="[Text]"/>
      <dgm:spPr/>
      <dgm:t>
        <a:bodyPr/>
        <a:lstStyle/>
        <a:p>
          <a:r>
            <a:rPr lang="en-US" dirty="0" smtClean="0"/>
            <a:t>UPD</a:t>
          </a:r>
          <a:endParaRPr lang="en-US" dirty="0"/>
        </a:p>
      </dgm:t>
    </dgm:pt>
    <dgm:pt modelId="{F442887F-4C47-4426-9F89-06C9AE9430BA}" type="parTrans" cxnId="{A4E1518F-30DA-4B65-8A9E-C75018C71C14}">
      <dgm:prSet/>
      <dgm:spPr/>
      <dgm:t>
        <a:bodyPr/>
        <a:lstStyle/>
        <a:p>
          <a:endParaRPr lang="en-US"/>
        </a:p>
      </dgm:t>
    </dgm:pt>
    <dgm:pt modelId="{79507E17-E603-4650-9EFE-AD3966BFA27A}" type="sibTrans" cxnId="{A4E1518F-30DA-4B65-8A9E-C75018C71C14}">
      <dgm:prSet/>
      <dgm:spPr/>
      <dgm:t>
        <a:bodyPr/>
        <a:lstStyle/>
        <a:p>
          <a:endParaRPr lang="en-US"/>
        </a:p>
      </dgm:t>
    </dgm:pt>
    <dgm:pt modelId="{3B218409-B245-47B7-BA95-7A7C2FFC56C4}" type="pres">
      <dgm:prSet presAssocID="{85E07889-4F0A-4470-B877-6EA434D1A336}" presName="composite" presStyleCnt="0">
        <dgm:presLayoutVars>
          <dgm:chMax val="1"/>
          <dgm:dir/>
          <dgm:resizeHandles val="exact"/>
        </dgm:presLayoutVars>
      </dgm:prSet>
      <dgm:spPr/>
      <dgm:t>
        <a:bodyPr/>
        <a:lstStyle/>
        <a:p>
          <a:endParaRPr lang="en-US"/>
        </a:p>
      </dgm:t>
    </dgm:pt>
    <dgm:pt modelId="{B80338E2-C5B4-4801-A4C6-E9149E7EB21E}" type="pres">
      <dgm:prSet presAssocID="{85E07889-4F0A-4470-B877-6EA434D1A336}" presName="radial" presStyleCnt="0">
        <dgm:presLayoutVars>
          <dgm:animLvl val="ctr"/>
        </dgm:presLayoutVars>
      </dgm:prSet>
      <dgm:spPr/>
    </dgm:pt>
    <dgm:pt modelId="{F04D75B1-8962-46E2-B0E2-4171FFD51364}" type="pres">
      <dgm:prSet presAssocID="{865378D2-70BA-4973-91C6-1332305FA428}" presName="centerShape" presStyleLbl="vennNode1" presStyleIdx="0" presStyleCnt="6"/>
      <dgm:spPr/>
      <dgm:t>
        <a:bodyPr/>
        <a:lstStyle/>
        <a:p>
          <a:endParaRPr lang="en-US"/>
        </a:p>
      </dgm:t>
    </dgm:pt>
    <dgm:pt modelId="{135C1D5C-1DD3-4616-A41A-31B50085ACCB}" type="pres">
      <dgm:prSet presAssocID="{5E383648-8FCB-4FA7-A0F6-07936DF1859A}" presName="node" presStyleLbl="vennNode1" presStyleIdx="1" presStyleCnt="6">
        <dgm:presLayoutVars>
          <dgm:bulletEnabled val="1"/>
        </dgm:presLayoutVars>
      </dgm:prSet>
      <dgm:spPr/>
      <dgm:t>
        <a:bodyPr/>
        <a:lstStyle/>
        <a:p>
          <a:endParaRPr lang="en-US"/>
        </a:p>
      </dgm:t>
    </dgm:pt>
    <dgm:pt modelId="{81FA1B5C-F014-4684-BE6D-1D1C122C354A}" type="pres">
      <dgm:prSet presAssocID="{CF5EE2FA-FB20-4148-9DC6-6A4E2EB2A9EA}" presName="node" presStyleLbl="vennNode1" presStyleIdx="2" presStyleCnt="6">
        <dgm:presLayoutVars>
          <dgm:bulletEnabled val="1"/>
        </dgm:presLayoutVars>
      </dgm:prSet>
      <dgm:spPr/>
      <dgm:t>
        <a:bodyPr/>
        <a:lstStyle/>
        <a:p>
          <a:endParaRPr lang="en-US"/>
        </a:p>
      </dgm:t>
    </dgm:pt>
    <dgm:pt modelId="{F25FB09B-BC26-4F9B-B8B6-A4E7AE02DBDF}" type="pres">
      <dgm:prSet presAssocID="{2D4B8A4C-DCFD-4F1F-A398-B1C0E720AF00}" presName="node" presStyleLbl="vennNode1" presStyleIdx="3" presStyleCnt="6">
        <dgm:presLayoutVars>
          <dgm:bulletEnabled val="1"/>
        </dgm:presLayoutVars>
      </dgm:prSet>
      <dgm:spPr/>
      <dgm:t>
        <a:bodyPr/>
        <a:lstStyle/>
        <a:p>
          <a:endParaRPr lang="en-US"/>
        </a:p>
      </dgm:t>
    </dgm:pt>
    <dgm:pt modelId="{B6DFC5F2-C1B4-4557-AE32-6CE158B17623}" type="pres">
      <dgm:prSet presAssocID="{DC37FE01-1119-42E9-A475-1985577AB102}" presName="node" presStyleLbl="vennNode1" presStyleIdx="4" presStyleCnt="6">
        <dgm:presLayoutVars>
          <dgm:bulletEnabled val="1"/>
        </dgm:presLayoutVars>
      </dgm:prSet>
      <dgm:spPr/>
      <dgm:t>
        <a:bodyPr/>
        <a:lstStyle/>
        <a:p>
          <a:endParaRPr lang="en-US"/>
        </a:p>
      </dgm:t>
    </dgm:pt>
    <dgm:pt modelId="{AE045332-23A3-4E3B-8F38-53B1BCBB10B8}" type="pres">
      <dgm:prSet presAssocID="{7938DA33-CE26-405E-82C4-47472BBFB024}" presName="node" presStyleLbl="vennNode1" presStyleIdx="5" presStyleCnt="6">
        <dgm:presLayoutVars>
          <dgm:bulletEnabled val="1"/>
        </dgm:presLayoutVars>
      </dgm:prSet>
      <dgm:spPr/>
      <dgm:t>
        <a:bodyPr/>
        <a:lstStyle/>
        <a:p>
          <a:endParaRPr lang="en-US"/>
        </a:p>
      </dgm:t>
    </dgm:pt>
  </dgm:ptLst>
  <dgm:cxnLst>
    <dgm:cxn modelId="{A4E1518F-30DA-4B65-8A9E-C75018C71C14}" srcId="{865378D2-70BA-4973-91C6-1332305FA428}" destId="{7938DA33-CE26-405E-82C4-47472BBFB024}" srcOrd="4" destOrd="0" parTransId="{F442887F-4C47-4426-9F89-06C9AE9430BA}" sibTransId="{79507E17-E603-4650-9EFE-AD3966BFA27A}"/>
    <dgm:cxn modelId="{F8DF0B15-5DD4-49E0-BF92-6663F5CBAAE8}" type="presOf" srcId="{5E383648-8FCB-4FA7-A0F6-07936DF1859A}" destId="{135C1D5C-1DD3-4616-A41A-31B50085ACCB}" srcOrd="0" destOrd="0" presId="urn:microsoft.com/office/officeart/2005/8/layout/radial3"/>
    <dgm:cxn modelId="{97546A19-CDEF-438E-8770-9176282ADBA1}" type="presOf" srcId="{2D4B8A4C-DCFD-4F1F-A398-B1C0E720AF00}" destId="{F25FB09B-BC26-4F9B-B8B6-A4E7AE02DBDF}" srcOrd="0" destOrd="0" presId="urn:microsoft.com/office/officeart/2005/8/layout/radial3"/>
    <dgm:cxn modelId="{7DADF711-8312-4D05-8AA2-9E95C822B951}" srcId="{865378D2-70BA-4973-91C6-1332305FA428}" destId="{DC37FE01-1119-42E9-A475-1985577AB102}" srcOrd="3" destOrd="0" parTransId="{74560A29-F1D4-4EA1-9F97-F6916834E462}" sibTransId="{9538957F-250E-4897-80FB-A69537634E50}"/>
    <dgm:cxn modelId="{5D327404-908A-4012-8E32-58C5C89D0C00}" type="presOf" srcId="{85E07889-4F0A-4470-B877-6EA434D1A336}" destId="{3B218409-B245-47B7-BA95-7A7C2FFC56C4}" srcOrd="0" destOrd="0" presId="urn:microsoft.com/office/officeart/2005/8/layout/radial3"/>
    <dgm:cxn modelId="{2C9AC9AD-7056-4E8F-AC2C-BDD14A52B93C}" srcId="{85E07889-4F0A-4470-B877-6EA434D1A336}" destId="{865378D2-70BA-4973-91C6-1332305FA428}" srcOrd="0" destOrd="0" parTransId="{6CD0EFAE-3E92-42A9-8A06-7468872701B3}" sibTransId="{C32D0759-D1D2-4294-80E5-09585470928C}"/>
    <dgm:cxn modelId="{D984A1C4-0218-418F-ADD8-C11949466BF0}" type="presOf" srcId="{DC37FE01-1119-42E9-A475-1985577AB102}" destId="{B6DFC5F2-C1B4-4557-AE32-6CE158B17623}" srcOrd="0" destOrd="0" presId="urn:microsoft.com/office/officeart/2005/8/layout/radial3"/>
    <dgm:cxn modelId="{7E382B8A-C521-4EA8-A90A-E27E1DF1A095}" type="presOf" srcId="{CF5EE2FA-FB20-4148-9DC6-6A4E2EB2A9EA}" destId="{81FA1B5C-F014-4684-BE6D-1D1C122C354A}" srcOrd="0" destOrd="0" presId="urn:microsoft.com/office/officeart/2005/8/layout/radial3"/>
    <dgm:cxn modelId="{5A067C6B-919F-4904-8ACB-8AA755E0229B}" srcId="{865378D2-70BA-4973-91C6-1332305FA428}" destId="{5E383648-8FCB-4FA7-A0F6-07936DF1859A}" srcOrd="0" destOrd="0" parTransId="{9FDA2810-40FE-420D-AAE2-6D98D411B5EB}" sibTransId="{401F43B0-17CC-4E68-94E9-5384845C5F01}"/>
    <dgm:cxn modelId="{CC3AFC0F-6C46-4B1C-85DF-A3C01F9F773A}" srcId="{865378D2-70BA-4973-91C6-1332305FA428}" destId="{2D4B8A4C-DCFD-4F1F-A398-B1C0E720AF00}" srcOrd="2" destOrd="0" parTransId="{C2E3156C-93D5-4D49-9B0E-DF65233EB849}" sibTransId="{ECB4BEAF-763D-41C3-B6E7-26E6F8BAB584}"/>
    <dgm:cxn modelId="{81454063-4F4F-4E4A-A52A-07A119C2D2FA}" srcId="{865378D2-70BA-4973-91C6-1332305FA428}" destId="{CF5EE2FA-FB20-4148-9DC6-6A4E2EB2A9EA}" srcOrd="1" destOrd="0" parTransId="{6AEE1C81-99B6-467B-85F1-CECF071A296E}" sibTransId="{B4F4E566-DE02-4479-A1A3-81D44F5CF8FC}"/>
    <dgm:cxn modelId="{6ABA5918-A5F7-4F23-A075-26581DBDAA8B}" type="presOf" srcId="{7938DA33-CE26-405E-82C4-47472BBFB024}" destId="{AE045332-23A3-4E3B-8F38-53B1BCBB10B8}" srcOrd="0" destOrd="0" presId="urn:microsoft.com/office/officeart/2005/8/layout/radial3"/>
    <dgm:cxn modelId="{B11818F2-2D1A-48D2-8705-ADE13D1C263F}" type="presOf" srcId="{865378D2-70BA-4973-91C6-1332305FA428}" destId="{F04D75B1-8962-46E2-B0E2-4171FFD51364}" srcOrd="0" destOrd="0" presId="urn:microsoft.com/office/officeart/2005/8/layout/radial3"/>
    <dgm:cxn modelId="{481D67FF-9A7F-4E9B-820F-2A5694109064}" type="presParOf" srcId="{3B218409-B245-47B7-BA95-7A7C2FFC56C4}" destId="{B80338E2-C5B4-4801-A4C6-E9149E7EB21E}" srcOrd="0" destOrd="0" presId="urn:microsoft.com/office/officeart/2005/8/layout/radial3"/>
    <dgm:cxn modelId="{C7DE33CB-8A47-4388-9C24-7E3EFF254C69}" type="presParOf" srcId="{B80338E2-C5B4-4801-A4C6-E9149E7EB21E}" destId="{F04D75B1-8962-46E2-B0E2-4171FFD51364}" srcOrd="0" destOrd="0" presId="urn:microsoft.com/office/officeart/2005/8/layout/radial3"/>
    <dgm:cxn modelId="{88861077-3B84-4C4B-BFAA-305797E5D537}" type="presParOf" srcId="{B80338E2-C5B4-4801-A4C6-E9149E7EB21E}" destId="{135C1D5C-1DD3-4616-A41A-31B50085ACCB}" srcOrd="1" destOrd="0" presId="urn:microsoft.com/office/officeart/2005/8/layout/radial3"/>
    <dgm:cxn modelId="{3D3130B3-E6A8-44FA-8F3E-68E580F78AB2}" type="presParOf" srcId="{B80338E2-C5B4-4801-A4C6-E9149E7EB21E}" destId="{81FA1B5C-F014-4684-BE6D-1D1C122C354A}" srcOrd="2" destOrd="0" presId="urn:microsoft.com/office/officeart/2005/8/layout/radial3"/>
    <dgm:cxn modelId="{05BD6B90-B017-45E4-8B9A-45C43AA950ED}" type="presParOf" srcId="{B80338E2-C5B4-4801-A4C6-E9149E7EB21E}" destId="{F25FB09B-BC26-4F9B-B8B6-A4E7AE02DBDF}" srcOrd="3" destOrd="0" presId="urn:microsoft.com/office/officeart/2005/8/layout/radial3"/>
    <dgm:cxn modelId="{D5823C9D-C4B5-4713-B7A5-E858E59E18F5}" type="presParOf" srcId="{B80338E2-C5B4-4801-A4C6-E9149E7EB21E}" destId="{B6DFC5F2-C1B4-4557-AE32-6CE158B17623}" srcOrd="4" destOrd="0" presId="urn:microsoft.com/office/officeart/2005/8/layout/radial3"/>
    <dgm:cxn modelId="{5F2EAEC1-CB5A-4DCF-AD42-8F8272EDA52E}" type="presParOf" srcId="{B80338E2-C5B4-4801-A4C6-E9149E7EB21E}" destId="{AE045332-23A3-4E3B-8F38-53B1BCBB10B8}"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750F87-5B4E-4BE9-98D9-28E26008511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09459BB-C5B8-47AC-8704-93714AD393D7}">
      <dgm:prSet phldrT="[Text]" custT="1"/>
      <dgm:spPr/>
      <dgm:t>
        <a:bodyPr/>
        <a:lstStyle/>
        <a:p>
          <a:r>
            <a:rPr lang="en-US" sz="1600" dirty="0" smtClean="0"/>
            <a:t>Jason</a:t>
          </a:r>
        </a:p>
      </dgm:t>
    </dgm:pt>
    <dgm:pt modelId="{C3EF9BD3-9D4B-4229-A60A-C893953CE821}" type="parTrans" cxnId="{C33D7D54-7931-4BFC-B4BC-FFFC3AD86BDD}">
      <dgm:prSet/>
      <dgm:spPr/>
      <dgm:t>
        <a:bodyPr/>
        <a:lstStyle/>
        <a:p>
          <a:endParaRPr lang="en-US"/>
        </a:p>
      </dgm:t>
    </dgm:pt>
    <dgm:pt modelId="{E280455F-AB9A-4D29-A8AE-3A42997EDAEA}" type="sibTrans" cxnId="{C33D7D54-7931-4BFC-B4BC-FFFC3AD86BDD}">
      <dgm:prSet/>
      <dgm:spPr/>
      <dgm:t>
        <a:bodyPr/>
        <a:lstStyle/>
        <a:p>
          <a:endParaRPr lang="en-US"/>
        </a:p>
      </dgm:t>
    </dgm:pt>
    <dgm:pt modelId="{97D388DF-8E2C-4EF0-823C-40B0864DBD50}">
      <dgm:prSet phldrT="[Text]" custT="1"/>
      <dgm:spPr/>
      <dgm:t>
        <a:bodyPr/>
        <a:lstStyle/>
        <a:p>
          <a:r>
            <a:rPr lang="en-US" sz="1800" dirty="0" smtClean="0"/>
            <a:t>Graduate Intern Developed: I &lt;3 Consent</a:t>
          </a:r>
          <a:endParaRPr lang="en-US" sz="1800" dirty="0"/>
        </a:p>
      </dgm:t>
    </dgm:pt>
    <dgm:pt modelId="{9C828540-F80C-45C7-BF2A-253A4066B878}" type="parTrans" cxnId="{7FD0F78A-2663-4084-A667-C123CD5FA1DA}">
      <dgm:prSet/>
      <dgm:spPr/>
      <dgm:t>
        <a:bodyPr/>
        <a:lstStyle/>
        <a:p>
          <a:endParaRPr lang="en-US"/>
        </a:p>
      </dgm:t>
    </dgm:pt>
    <dgm:pt modelId="{A9AB142D-356E-4A8A-8F3B-22D9895835D3}" type="sibTrans" cxnId="{7FD0F78A-2663-4084-A667-C123CD5FA1DA}">
      <dgm:prSet/>
      <dgm:spPr/>
      <dgm:t>
        <a:bodyPr/>
        <a:lstStyle/>
        <a:p>
          <a:endParaRPr lang="en-US"/>
        </a:p>
      </dgm:t>
    </dgm:pt>
    <dgm:pt modelId="{F8C8F950-2448-4042-B575-048EA8C05E80}">
      <dgm:prSet phldrT="[Text]" custT="1"/>
      <dgm:spPr/>
      <dgm:t>
        <a:bodyPr/>
        <a:lstStyle/>
        <a:p>
          <a:r>
            <a:rPr lang="en-US" sz="1800" dirty="0" smtClean="0"/>
            <a:t>Campaign Kickoff, Train The Trainer </a:t>
          </a:r>
          <a:endParaRPr lang="en-US" sz="1800" dirty="0"/>
        </a:p>
      </dgm:t>
    </dgm:pt>
    <dgm:pt modelId="{1CCD0B36-1E51-4B01-B88A-3FBA46110B52}" type="parTrans" cxnId="{58047724-D866-4E2F-A8CC-EB7A955AD3B4}">
      <dgm:prSet/>
      <dgm:spPr/>
      <dgm:t>
        <a:bodyPr/>
        <a:lstStyle/>
        <a:p>
          <a:endParaRPr lang="en-US"/>
        </a:p>
      </dgm:t>
    </dgm:pt>
    <dgm:pt modelId="{459B6321-1309-4728-8997-48467116D0FE}" type="sibTrans" cxnId="{58047724-D866-4E2F-A8CC-EB7A955AD3B4}">
      <dgm:prSet/>
      <dgm:spPr/>
      <dgm:t>
        <a:bodyPr/>
        <a:lstStyle/>
        <a:p>
          <a:endParaRPr lang="en-US"/>
        </a:p>
      </dgm:t>
    </dgm:pt>
    <dgm:pt modelId="{62654C2E-F591-4975-AE4D-D2DE86604B96}">
      <dgm:prSet phldrT="[Text]" custT="1"/>
      <dgm:spPr/>
      <dgm:t>
        <a:bodyPr/>
        <a:lstStyle/>
        <a:p>
          <a:r>
            <a:rPr lang="en-US" sz="1800" dirty="0" smtClean="0"/>
            <a:t>Paula</a:t>
          </a:r>
          <a:endParaRPr lang="en-US" sz="1800" dirty="0"/>
        </a:p>
      </dgm:t>
    </dgm:pt>
    <dgm:pt modelId="{28A85EDD-716E-408C-99A6-5358C7F1DC27}" type="parTrans" cxnId="{64656AEB-CF4A-4BB6-BF6A-D11C2C67338A}">
      <dgm:prSet/>
      <dgm:spPr/>
      <dgm:t>
        <a:bodyPr/>
        <a:lstStyle/>
        <a:p>
          <a:endParaRPr lang="en-US"/>
        </a:p>
      </dgm:t>
    </dgm:pt>
    <dgm:pt modelId="{823B00AA-3FF4-4204-B4A2-21DEF3569C8C}" type="sibTrans" cxnId="{64656AEB-CF4A-4BB6-BF6A-D11C2C67338A}">
      <dgm:prSet/>
      <dgm:spPr/>
      <dgm:t>
        <a:bodyPr/>
        <a:lstStyle/>
        <a:p>
          <a:endParaRPr lang="en-US"/>
        </a:p>
      </dgm:t>
    </dgm:pt>
    <dgm:pt modelId="{F37C7B74-2646-4AF2-839D-38E2F08A1AE9}">
      <dgm:prSet phldrT="[Text]" custT="1"/>
      <dgm:spPr/>
      <dgm:t>
        <a:bodyPr/>
        <a:lstStyle/>
        <a:p>
          <a:r>
            <a:rPr lang="en-US" sz="2000" dirty="0" smtClean="0"/>
            <a:t>Videos/YouTube</a:t>
          </a:r>
          <a:endParaRPr lang="en-US" sz="2000" dirty="0"/>
        </a:p>
      </dgm:t>
    </dgm:pt>
    <dgm:pt modelId="{82980D9E-7658-46DE-ABBA-2444E1FD1DC2}" type="parTrans" cxnId="{2CB5F75F-F28E-40D7-A429-6B7377075DAC}">
      <dgm:prSet/>
      <dgm:spPr/>
      <dgm:t>
        <a:bodyPr/>
        <a:lstStyle/>
        <a:p>
          <a:endParaRPr lang="en-US"/>
        </a:p>
      </dgm:t>
    </dgm:pt>
    <dgm:pt modelId="{555031C3-3192-4082-BA70-CA2413495555}" type="sibTrans" cxnId="{2CB5F75F-F28E-40D7-A429-6B7377075DAC}">
      <dgm:prSet/>
      <dgm:spPr/>
      <dgm:t>
        <a:bodyPr/>
        <a:lstStyle/>
        <a:p>
          <a:endParaRPr lang="en-US"/>
        </a:p>
      </dgm:t>
    </dgm:pt>
    <dgm:pt modelId="{DD06FBA0-C882-4170-BD73-197B52F032AB}">
      <dgm:prSet phldrT="[Text]" custT="1"/>
      <dgm:spPr/>
      <dgm:t>
        <a:bodyPr/>
        <a:lstStyle/>
        <a:p>
          <a:r>
            <a:rPr lang="en-US" sz="2000" dirty="0" smtClean="0"/>
            <a:t>Webpage</a:t>
          </a:r>
          <a:endParaRPr lang="en-US" sz="2000" dirty="0"/>
        </a:p>
      </dgm:t>
    </dgm:pt>
    <dgm:pt modelId="{A918510C-EFB9-4130-A324-92E7946C20AD}" type="parTrans" cxnId="{5C57B10A-8287-4110-A850-F93C1D230F23}">
      <dgm:prSet/>
      <dgm:spPr/>
      <dgm:t>
        <a:bodyPr/>
        <a:lstStyle/>
        <a:p>
          <a:endParaRPr lang="en-US"/>
        </a:p>
      </dgm:t>
    </dgm:pt>
    <dgm:pt modelId="{0B70E2F7-2E98-4662-81CA-A7EFFDA3139F}" type="sibTrans" cxnId="{5C57B10A-8287-4110-A850-F93C1D230F23}">
      <dgm:prSet/>
      <dgm:spPr/>
      <dgm:t>
        <a:bodyPr/>
        <a:lstStyle/>
        <a:p>
          <a:endParaRPr lang="en-US"/>
        </a:p>
      </dgm:t>
    </dgm:pt>
    <dgm:pt modelId="{3DF53CA2-2D1D-4C3C-923C-B4BFAD7E9B44}">
      <dgm:prSet phldrT="[Text]" custT="1"/>
      <dgm:spPr/>
      <dgm:t>
        <a:bodyPr/>
        <a:lstStyle/>
        <a:p>
          <a:r>
            <a:rPr lang="en-US" sz="2000" dirty="0" smtClean="0"/>
            <a:t>Market &amp; Promote</a:t>
          </a:r>
          <a:endParaRPr lang="en-US" sz="2000" dirty="0"/>
        </a:p>
      </dgm:t>
    </dgm:pt>
    <dgm:pt modelId="{62A72F83-6E1E-4431-8969-7FA9F3D9E459}" type="parTrans" cxnId="{F18C196B-875E-4DBB-AD6B-3550ACAB655B}">
      <dgm:prSet/>
      <dgm:spPr/>
      <dgm:t>
        <a:bodyPr/>
        <a:lstStyle/>
        <a:p>
          <a:endParaRPr lang="en-US"/>
        </a:p>
      </dgm:t>
    </dgm:pt>
    <dgm:pt modelId="{17E09668-21E1-44F6-A049-FFA21ACC8770}" type="sibTrans" cxnId="{F18C196B-875E-4DBB-AD6B-3550ACAB655B}">
      <dgm:prSet/>
      <dgm:spPr/>
      <dgm:t>
        <a:bodyPr/>
        <a:lstStyle/>
        <a:p>
          <a:endParaRPr lang="en-US"/>
        </a:p>
      </dgm:t>
    </dgm:pt>
    <dgm:pt modelId="{A538D7CC-C1B6-4C00-B9E5-D35E89805C8C}">
      <dgm:prSet phldrT="[Text]" custT="1"/>
      <dgm:spPr/>
      <dgm:t>
        <a:bodyPr/>
        <a:lstStyle/>
        <a:p>
          <a:r>
            <a:rPr lang="en-US" sz="2000" dirty="0" smtClean="0"/>
            <a:t>Sanctioned Students</a:t>
          </a:r>
          <a:endParaRPr lang="en-US" sz="2000" dirty="0"/>
        </a:p>
      </dgm:t>
    </dgm:pt>
    <dgm:pt modelId="{F133CA19-4F9A-45A2-83C9-E3FC79ED68E4}" type="parTrans" cxnId="{A0CC9470-88D3-44A8-A8A1-53E030932347}">
      <dgm:prSet/>
      <dgm:spPr/>
      <dgm:t>
        <a:bodyPr/>
        <a:lstStyle/>
        <a:p>
          <a:endParaRPr lang="en-US"/>
        </a:p>
      </dgm:t>
    </dgm:pt>
    <dgm:pt modelId="{7CC233BA-2DE7-4A8F-A80A-1FC4DBEDFEEC}" type="sibTrans" cxnId="{A0CC9470-88D3-44A8-A8A1-53E030932347}">
      <dgm:prSet/>
      <dgm:spPr/>
      <dgm:t>
        <a:bodyPr/>
        <a:lstStyle/>
        <a:p>
          <a:endParaRPr lang="en-US"/>
        </a:p>
      </dgm:t>
    </dgm:pt>
    <dgm:pt modelId="{D655AEAA-106A-4CD9-93E1-610FED18FB7B}">
      <dgm:prSet phldrT="[Text]" custT="1"/>
      <dgm:spPr/>
      <dgm:t>
        <a:bodyPr/>
        <a:lstStyle/>
        <a:p>
          <a:r>
            <a:rPr lang="en-US" sz="2000" dirty="0" smtClean="0"/>
            <a:t>Interns, Peer Educators</a:t>
          </a:r>
          <a:endParaRPr lang="en-US" sz="2000" dirty="0"/>
        </a:p>
      </dgm:t>
    </dgm:pt>
    <dgm:pt modelId="{34E5A972-99C2-4BE3-8C76-5A9DBF46F70D}" type="parTrans" cxnId="{BC0142E3-F91A-4CAC-9125-7024CCB54EB1}">
      <dgm:prSet/>
      <dgm:spPr/>
      <dgm:t>
        <a:bodyPr/>
        <a:lstStyle/>
        <a:p>
          <a:endParaRPr lang="en-US"/>
        </a:p>
      </dgm:t>
    </dgm:pt>
    <dgm:pt modelId="{6651023A-6F53-4FBF-9C0D-33899DBBCC3E}" type="sibTrans" cxnId="{BC0142E3-F91A-4CAC-9125-7024CCB54EB1}">
      <dgm:prSet/>
      <dgm:spPr/>
      <dgm:t>
        <a:bodyPr/>
        <a:lstStyle/>
        <a:p>
          <a:endParaRPr lang="en-US"/>
        </a:p>
      </dgm:t>
    </dgm:pt>
    <dgm:pt modelId="{65E49F61-8388-493E-89D2-1FCDF3A8C7F1}">
      <dgm:prSet phldrT="[Text]" custT="1"/>
      <dgm:spPr/>
      <dgm:t>
        <a:bodyPr/>
        <a:lstStyle/>
        <a:p>
          <a:r>
            <a:rPr lang="en-US" sz="1800" dirty="0" smtClean="0"/>
            <a:t>MOU</a:t>
          </a:r>
          <a:endParaRPr lang="en-US" sz="1800" dirty="0"/>
        </a:p>
      </dgm:t>
    </dgm:pt>
    <dgm:pt modelId="{4B7D51BD-6FA1-46DE-B04A-3F214E209C6E}" type="parTrans" cxnId="{075A85F6-D0E6-434F-B4A3-BB92ED2E02F5}">
      <dgm:prSet/>
      <dgm:spPr/>
      <dgm:t>
        <a:bodyPr/>
        <a:lstStyle/>
        <a:p>
          <a:endParaRPr lang="en-US"/>
        </a:p>
      </dgm:t>
    </dgm:pt>
    <dgm:pt modelId="{5B397AEF-BAF3-4E0E-8396-120A6308F8F1}" type="sibTrans" cxnId="{075A85F6-D0E6-434F-B4A3-BB92ED2E02F5}">
      <dgm:prSet/>
      <dgm:spPr/>
      <dgm:t>
        <a:bodyPr/>
        <a:lstStyle/>
        <a:p>
          <a:endParaRPr lang="en-US"/>
        </a:p>
      </dgm:t>
    </dgm:pt>
    <dgm:pt modelId="{96F4FDFC-5052-444D-89FD-38282D197B68}" type="pres">
      <dgm:prSet presAssocID="{A7750F87-5B4E-4BE9-98D9-28E26008511A}" presName="Name0" presStyleCnt="0">
        <dgm:presLayoutVars>
          <dgm:dir/>
          <dgm:animLvl val="lvl"/>
          <dgm:resizeHandles/>
        </dgm:presLayoutVars>
      </dgm:prSet>
      <dgm:spPr/>
      <dgm:t>
        <a:bodyPr/>
        <a:lstStyle/>
        <a:p>
          <a:endParaRPr lang="en-US"/>
        </a:p>
      </dgm:t>
    </dgm:pt>
    <dgm:pt modelId="{75B7CBD2-9F31-447D-BD26-0A1E07496AC6}" type="pres">
      <dgm:prSet presAssocID="{809459BB-C5B8-47AC-8704-93714AD393D7}" presName="linNode" presStyleCnt="0"/>
      <dgm:spPr/>
    </dgm:pt>
    <dgm:pt modelId="{759947D7-B48A-4A00-98D3-656926D0A2B7}" type="pres">
      <dgm:prSet presAssocID="{809459BB-C5B8-47AC-8704-93714AD393D7}" presName="parentShp" presStyleLbl="node1" presStyleIdx="0" presStyleCnt="2">
        <dgm:presLayoutVars>
          <dgm:bulletEnabled val="1"/>
        </dgm:presLayoutVars>
      </dgm:prSet>
      <dgm:spPr/>
      <dgm:t>
        <a:bodyPr/>
        <a:lstStyle/>
        <a:p>
          <a:endParaRPr lang="en-US"/>
        </a:p>
      </dgm:t>
    </dgm:pt>
    <dgm:pt modelId="{ADB68953-6886-4F1E-A3DD-9C7B54F27A71}" type="pres">
      <dgm:prSet presAssocID="{809459BB-C5B8-47AC-8704-93714AD393D7}" presName="childShp" presStyleLbl="bgAccFollowNode1" presStyleIdx="0" presStyleCnt="2">
        <dgm:presLayoutVars>
          <dgm:bulletEnabled val="1"/>
        </dgm:presLayoutVars>
      </dgm:prSet>
      <dgm:spPr/>
      <dgm:t>
        <a:bodyPr/>
        <a:lstStyle/>
        <a:p>
          <a:endParaRPr lang="en-US"/>
        </a:p>
      </dgm:t>
    </dgm:pt>
    <dgm:pt modelId="{7994F1EC-B22C-4C83-AC4F-4AB1E255710F}" type="pres">
      <dgm:prSet presAssocID="{E280455F-AB9A-4D29-A8AE-3A42997EDAEA}" presName="spacing" presStyleCnt="0"/>
      <dgm:spPr/>
    </dgm:pt>
    <dgm:pt modelId="{684C0213-629A-4317-A4F1-56316028E3C7}" type="pres">
      <dgm:prSet presAssocID="{62654C2E-F591-4975-AE4D-D2DE86604B96}" presName="linNode" presStyleCnt="0"/>
      <dgm:spPr/>
    </dgm:pt>
    <dgm:pt modelId="{D96FE36A-9D4E-4D83-9327-229022D9ADBC}" type="pres">
      <dgm:prSet presAssocID="{62654C2E-F591-4975-AE4D-D2DE86604B96}" presName="parentShp" presStyleLbl="node1" presStyleIdx="1" presStyleCnt="2">
        <dgm:presLayoutVars>
          <dgm:bulletEnabled val="1"/>
        </dgm:presLayoutVars>
      </dgm:prSet>
      <dgm:spPr/>
      <dgm:t>
        <a:bodyPr/>
        <a:lstStyle/>
        <a:p>
          <a:endParaRPr lang="en-US"/>
        </a:p>
      </dgm:t>
    </dgm:pt>
    <dgm:pt modelId="{DE38530D-51C0-4B17-BEE4-31F28328DB65}" type="pres">
      <dgm:prSet presAssocID="{62654C2E-F591-4975-AE4D-D2DE86604B96}" presName="childShp" presStyleLbl="bgAccFollowNode1" presStyleIdx="1" presStyleCnt="2">
        <dgm:presLayoutVars>
          <dgm:bulletEnabled val="1"/>
        </dgm:presLayoutVars>
      </dgm:prSet>
      <dgm:spPr/>
      <dgm:t>
        <a:bodyPr/>
        <a:lstStyle/>
        <a:p>
          <a:endParaRPr lang="en-US"/>
        </a:p>
      </dgm:t>
    </dgm:pt>
  </dgm:ptLst>
  <dgm:cxnLst>
    <dgm:cxn modelId="{0E7B6D37-223B-4188-86AD-FDF2A27D3423}" type="presOf" srcId="{F8C8F950-2448-4042-B575-048EA8C05E80}" destId="{ADB68953-6886-4F1E-A3DD-9C7B54F27A71}" srcOrd="0" destOrd="1" presId="urn:microsoft.com/office/officeart/2005/8/layout/vList6"/>
    <dgm:cxn modelId="{3258E8DF-533B-4A39-B64F-C897E5EE7DBF}" type="presOf" srcId="{DD06FBA0-C882-4170-BD73-197B52F032AB}" destId="{DE38530D-51C0-4B17-BEE4-31F28328DB65}" srcOrd="0" destOrd="2" presId="urn:microsoft.com/office/officeart/2005/8/layout/vList6"/>
    <dgm:cxn modelId="{58047724-D866-4E2F-A8CC-EB7A955AD3B4}" srcId="{809459BB-C5B8-47AC-8704-93714AD393D7}" destId="{F8C8F950-2448-4042-B575-048EA8C05E80}" srcOrd="1" destOrd="0" parTransId="{1CCD0B36-1E51-4B01-B88A-3FBA46110B52}" sibTransId="{459B6321-1309-4728-8997-48467116D0FE}"/>
    <dgm:cxn modelId="{64656AEB-CF4A-4BB6-BF6A-D11C2C67338A}" srcId="{A7750F87-5B4E-4BE9-98D9-28E26008511A}" destId="{62654C2E-F591-4975-AE4D-D2DE86604B96}" srcOrd="1" destOrd="0" parTransId="{28A85EDD-716E-408C-99A6-5358C7F1DC27}" sibTransId="{823B00AA-3FF4-4204-B4A2-21DEF3569C8C}"/>
    <dgm:cxn modelId="{BC0142E3-F91A-4CAC-9125-7024CCB54EB1}" srcId="{62654C2E-F591-4975-AE4D-D2DE86604B96}" destId="{D655AEAA-106A-4CD9-93E1-610FED18FB7B}" srcOrd="0" destOrd="0" parTransId="{34E5A972-99C2-4BE3-8C76-5A9DBF46F70D}" sibTransId="{6651023A-6F53-4FBF-9C0D-33899DBBCC3E}"/>
    <dgm:cxn modelId="{2CB5F75F-F28E-40D7-A429-6B7377075DAC}" srcId="{62654C2E-F591-4975-AE4D-D2DE86604B96}" destId="{F37C7B74-2646-4AF2-839D-38E2F08A1AE9}" srcOrd="1" destOrd="0" parTransId="{82980D9E-7658-46DE-ABBA-2444E1FD1DC2}" sibTransId="{555031C3-3192-4082-BA70-CA2413495555}"/>
    <dgm:cxn modelId="{798E7B67-FF16-4AD0-9CC7-48CB7E371A96}" type="presOf" srcId="{97D388DF-8E2C-4EF0-823C-40B0864DBD50}" destId="{ADB68953-6886-4F1E-A3DD-9C7B54F27A71}" srcOrd="0" destOrd="0" presId="urn:microsoft.com/office/officeart/2005/8/layout/vList6"/>
    <dgm:cxn modelId="{7FD0F78A-2663-4084-A667-C123CD5FA1DA}" srcId="{809459BB-C5B8-47AC-8704-93714AD393D7}" destId="{97D388DF-8E2C-4EF0-823C-40B0864DBD50}" srcOrd="0" destOrd="0" parTransId="{9C828540-F80C-45C7-BF2A-253A4066B878}" sibTransId="{A9AB142D-356E-4A8A-8F3B-22D9895835D3}"/>
    <dgm:cxn modelId="{F18C196B-875E-4DBB-AD6B-3550ACAB655B}" srcId="{62654C2E-F591-4975-AE4D-D2DE86604B96}" destId="{3DF53CA2-2D1D-4C3C-923C-B4BFAD7E9B44}" srcOrd="3" destOrd="0" parTransId="{62A72F83-6E1E-4431-8969-7FA9F3D9E459}" sibTransId="{17E09668-21E1-44F6-A049-FFA21ACC8770}"/>
    <dgm:cxn modelId="{C33D7D54-7931-4BFC-B4BC-FFFC3AD86BDD}" srcId="{A7750F87-5B4E-4BE9-98D9-28E26008511A}" destId="{809459BB-C5B8-47AC-8704-93714AD393D7}" srcOrd="0" destOrd="0" parTransId="{C3EF9BD3-9D4B-4229-A60A-C893953CE821}" sibTransId="{E280455F-AB9A-4D29-A8AE-3A42997EDAEA}"/>
    <dgm:cxn modelId="{4D23EBC3-2911-4D3E-B22A-3776856EAE95}" type="presOf" srcId="{A7750F87-5B4E-4BE9-98D9-28E26008511A}" destId="{96F4FDFC-5052-444D-89FD-38282D197B68}" srcOrd="0" destOrd="0" presId="urn:microsoft.com/office/officeart/2005/8/layout/vList6"/>
    <dgm:cxn modelId="{6719B0C7-46EE-4190-BFAE-231EDB0C539B}" type="presOf" srcId="{A538D7CC-C1B6-4C00-B9E5-D35E89805C8C}" destId="{DE38530D-51C0-4B17-BEE4-31F28328DB65}" srcOrd="0" destOrd="4" presId="urn:microsoft.com/office/officeart/2005/8/layout/vList6"/>
    <dgm:cxn modelId="{075A85F6-D0E6-434F-B4A3-BB92ED2E02F5}" srcId="{809459BB-C5B8-47AC-8704-93714AD393D7}" destId="{65E49F61-8388-493E-89D2-1FCDF3A8C7F1}" srcOrd="2" destOrd="0" parTransId="{4B7D51BD-6FA1-46DE-B04A-3F214E209C6E}" sibTransId="{5B397AEF-BAF3-4E0E-8396-120A6308F8F1}"/>
    <dgm:cxn modelId="{A73D48BE-B300-4D50-B17C-21029A4FFAF0}" type="presOf" srcId="{65E49F61-8388-493E-89D2-1FCDF3A8C7F1}" destId="{ADB68953-6886-4F1E-A3DD-9C7B54F27A71}" srcOrd="0" destOrd="2" presId="urn:microsoft.com/office/officeart/2005/8/layout/vList6"/>
    <dgm:cxn modelId="{34029ABF-C5DD-4F2A-91F2-2AD92E130083}" type="presOf" srcId="{3DF53CA2-2D1D-4C3C-923C-B4BFAD7E9B44}" destId="{DE38530D-51C0-4B17-BEE4-31F28328DB65}" srcOrd="0" destOrd="3" presId="urn:microsoft.com/office/officeart/2005/8/layout/vList6"/>
    <dgm:cxn modelId="{B526E1E9-E8D1-454F-BD88-1709C139234F}" type="presOf" srcId="{D655AEAA-106A-4CD9-93E1-610FED18FB7B}" destId="{DE38530D-51C0-4B17-BEE4-31F28328DB65}" srcOrd="0" destOrd="0" presId="urn:microsoft.com/office/officeart/2005/8/layout/vList6"/>
    <dgm:cxn modelId="{29DB1AB8-9051-405E-8EF2-E6AC5802C664}" type="presOf" srcId="{62654C2E-F591-4975-AE4D-D2DE86604B96}" destId="{D96FE36A-9D4E-4D83-9327-229022D9ADBC}" srcOrd="0" destOrd="0" presId="urn:microsoft.com/office/officeart/2005/8/layout/vList6"/>
    <dgm:cxn modelId="{6D113E15-96F6-489A-B62F-201BFAE283A9}" type="presOf" srcId="{F37C7B74-2646-4AF2-839D-38E2F08A1AE9}" destId="{DE38530D-51C0-4B17-BEE4-31F28328DB65}" srcOrd="0" destOrd="1" presId="urn:microsoft.com/office/officeart/2005/8/layout/vList6"/>
    <dgm:cxn modelId="{A0CC9470-88D3-44A8-A8A1-53E030932347}" srcId="{62654C2E-F591-4975-AE4D-D2DE86604B96}" destId="{A538D7CC-C1B6-4C00-B9E5-D35E89805C8C}" srcOrd="4" destOrd="0" parTransId="{F133CA19-4F9A-45A2-83C9-E3FC79ED68E4}" sibTransId="{7CC233BA-2DE7-4A8F-A80A-1FC4DBEDFEEC}"/>
    <dgm:cxn modelId="{C9D7E3A7-C6B5-4C07-93E9-2ECD54E0E342}" type="presOf" srcId="{809459BB-C5B8-47AC-8704-93714AD393D7}" destId="{759947D7-B48A-4A00-98D3-656926D0A2B7}" srcOrd="0" destOrd="0" presId="urn:microsoft.com/office/officeart/2005/8/layout/vList6"/>
    <dgm:cxn modelId="{5C57B10A-8287-4110-A850-F93C1D230F23}" srcId="{62654C2E-F591-4975-AE4D-D2DE86604B96}" destId="{DD06FBA0-C882-4170-BD73-197B52F032AB}" srcOrd="2" destOrd="0" parTransId="{A918510C-EFB9-4130-A324-92E7946C20AD}" sibTransId="{0B70E2F7-2E98-4662-81CA-A7EFFDA3139F}"/>
    <dgm:cxn modelId="{9C4F1D7F-312E-442E-8DC4-42FF39AFAECD}" type="presParOf" srcId="{96F4FDFC-5052-444D-89FD-38282D197B68}" destId="{75B7CBD2-9F31-447D-BD26-0A1E07496AC6}" srcOrd="0" destOrd="0" presId="urn:microsoft.com/office/officeart/2005/8/layout/vList6"/>
    <dgm:cxn modelId="{A157DD3D-AA7F-4A6A-8E0A-5710DCA3A475}" type="presParOf" srcId="{75B7CBD2-9F31-447D-BD26-0A1E07496AC6}" destId="{759947D7-B48A-4A00-98D3-656926D0A2B7}" srcOrd="0" destOrd="0" presId="urn:microsoft.com/office/officeart/2005/8/layout/vList6"/>
    <dgm:cxn modelId="{E26E214D-CAE2-46A3-806C-D7DC0BE356AA}" type="presParOf" srcId="{75B7CBD2-9F31-447D-BD26-0A1E07496AC6}" destId="{ADB68953-6886-4F1E-A3DD-9C7B54F27A71}" srcOrd="1" destOrd="0" presId="urn:microsoft.com/office/officeart/2005/8/layout/vList6"/>
    <dgm:cxn modelId="{0E45737E-151E-4011-83C5-142DF7AE3C6E}" type="presParOf" srcId="{96F4FDFC-5052-444D-89FD-38282D197B68}" destId="{7994F1EC-B22C-4C83-AC4F-4AB1E255710F}" srcOrd="1" destOrd="0" presId="urn:microsoft.com/office/officeart/2005/8/layout/vList6"/>
    <dgm:cxn modelId="{E83375CA-B0A6-46BF-9B14-4E9D356FA692}" type="presParOf" srcId="{96F4FDFC-5052-444D-89FD-38282D197B68}" destId="{684C0213-629A-4317-A4F1-56316028E3C7}" srcOrd="2" destOrd="0" presId="urn:microsoft.com/office/officeart/2005/8/layout/vList6"/>
    <dgm:cxn modelId="{234477CA-F754-4EAB-8663-49BBD99F6F8F}" type="presParOf" srcId="{684C0213-629A-4317-A4F1-56316028E3C7}" destId="{D96FE36A-9D4E-4D83-9327-229022D9ADBC}" srcOrd="0" destOrd="0" presId="urn:microsoft.com/office/officeart/2005/8/layout/vList6"/>
    <dgm:cxn modelId="{FA622700-DD36-4C0C-B6FC-DDA95713922A}" type="presParOf" srcId="{684C0213-629A-4317-A4F1-56316028E3C7}" destId="{DE38530D-51C0-4B17-BEE4-31F28328DB6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D75B1-8962-46E2-B0E2-4171FFD51364}">
      <dsp:nvSpPr>
        <dsp:cNvPr id="0" name=""/>
        <dsp:cNvSpPr/>
      </dsp:nvSpPr>
      <dsp:spPr>
        <a:xfrm>
          <a:off x="2673548" y="1187648"/>
          <a:ext cx="2958703" cy="29587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Collaboration</a:t>
          </a:r>
        </a:p>
        <a:p>
          <a:pPr lvl="0" algn="ctr" defTabSz="1155700">
            <a:lnSpc>
              <a:spcPct val="90000"/>
            </a:lnSpc>
            <a:spcBef>
              <a:spcPct val="0"/>
            </a:spcBef>
            <a:spcAft>
              <a:spcPct val="35000"/>
            </a:spcAft>
          </a:pPr>
          <a:r>
            <a:rPr lang="en-US" sz="2600" kern="1200" dirty="0" smtClean="0"/>
            <a:t>Holistic Approach</a:t>
          </a:r>
          <a:endParaRPr lang="en-US" sz="2600" kern="1200" dirty="0"/>
        </a:p>
      </dsp:txBody>
      <dsp:txXfrm>
        <a:off x="3106840" y="1620940"/>
        <a:ext cx="2092119" cy="2092119"/>
      </dsp:txXfrm>
    </dsp:sp>
    <dsp:sp modelId="{135C1D5C-1DD3-4616-A41A-31B50085ACCB}">
      <dsp:nvSpPr>
        <dsp:cNvPr id="0" name=""/>
        <dsp:cNvSpPr/>
      </dsp:nvSpPr>
      <dsp:spPr>
        <a:xfrm>
          <a:off x="3413224" y="528"/>
          <a:ext cx="1479351" cy="14793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Wellness &amp; Prevention</a:t>
          </a:r>
        </a:p>
        <a:p>
          <a:pPr lvl="0" algn="ctr" defTabSz="355600">
            <a:lnSpc>
              <a:spcPct val="90000"/>
            </a:lnSpc>
            <a:spcBef>
              <a:spcPct val="0"/>
            </a:spcBef>
            <a:spcAft>
              <a:spcPct val="35000"/>
            </a:spcAft>
          </a:pPr>
          <a:r>
            <a:rPr lang="en-US" sz="800" kern="1200" dirty="0" smtClean="0"/>
            <a:t>(workshops, orientation, peer educators)</a:t>
          </a:r>
          <a:endParaRPr lang="en-US" sz="800" kern="1200" dirty="0"/>
        </a:p>
      </dsp:txBody>
      <dsp:txXfrm>
        <a:off x="3629870" y="217174"/>
        <a:ext cx="1046059" cy="1046059"/>
      </dsp:txXfrm>
    </dsp:sp>
    <dsp:sp modelId="{81FA1B5C-F014-4684-BE6D-1D1C122C354A}">
      <dsp:nvSpPr>
        <dsp:cNvPr id="0" name=""/>
        <dsp:cNvSpPr/>
      </dsp:nvSpPr>
      <dsp:spPr>
        <a:xfrm>
          <a:off x="4775674" y="564873"/>
          <a:ext cx="1479351" cy="14793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Dean of Students/Judicial</a:t>
          </a:r>
        </a:p>
        <a:p>
          <a:pPr lvl="0" algn="ctr" defTabSz="355600">
            <a:lnSpc>
              <a:spcPct val="90000"/>
            </a:lnSpc>
            <a:spcBef>
              <a:spcPct val="0"/>
            </a:spcBef>
            <a:spcAft>
              <a:spcPct val="35000"/>
            </a:spcAft>
          </a:pPr>
          <a:r>
            <a:rPr lang="en-US" sz="800" kern="1200" dirty="0" smtClean="0"/>
            <a:t>(orientation/hearings)</a:t>
          </a:r>
          <a:endParaRPr lang="en-US" sz="800" kern="1200" dirty="0"/>
        </a:p>
      </dsp:txBody>
      <dsp:txXfrm>
        <a:off x="4992320" y="781519"/>
        <a:ext cx="1046059" cy="1046059"/>
      </dsp:txXfrm>
    </dsp:sp>
    <dsp:sp modelId="{F25FB09B-BC26-4F9B-B8B6-A4E7AE02DBDF}">
      <dsp:nvSpPr>
        <dsp:cNvPr id="0" name=""/>
        <dsp:cNvSpPr/>
      </dsp:nvSpPr>
      <dsp:spPr>
        <a:xfrm>
          <a:off x="5340020" y="1927324"/>
          <a:ext cx="1479351" cy="14793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Counseling Center</a:t>
          </a:r>
        </a:p>
        <a:p>
          <a:pPr lvl="0" algn="ctr" defTabSz="355600">
            <a:lnSpc>
              <a:spcPct val="90000"/>
            </a:lnSpc>
            <a:spcBef>
              <a:spcPct val="0"/>
            </a:spcBef>
            <a:spcAft>
              <a:spcPct val="35000"/>
            </a:spcAft>
          </a:pPr>
          <a:r>
            <a:rPr lang="en-US" sz="800" kern="1200" dirty="0" smtClean="0"/>
            <a:t>(counseling, workshops, orientation)</a:t>
          </a:r>
          <a:endParaRPr lang="en-US" sz="800" kern="1200" dirty="0"/>
        </a:p>
      </dsp:txBody>
      <dsp:txXfrm>
        <a:off x="5556666" y="2143970"/>
        <a:ext cx="1046059" cy="1046059"/>
      </dsp:txXfrm>
    </dsp:sp>
    <dsp:sp modelId="{B6DFC5F2-C1B4-4557-AE32-6CE158B17623}">
      <dsp:nvSpPr>
        <dsp:cNvPr id="0" name=""/>
        <dsp:cNvSpPr/>
      </dsp:nvSpPr>
      <dsp:spPr>
        <a:xfrm>
          <a:off x="4775674" y="3289774"/>
          <a:ext cx="1479351" cy="14793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Equity &amp; Campus Diversity</a:t>
          </a:r>
        </a:p>
        <a:p>
          <a:pPr lvl="0" algn="ctr" defTabSz="355600">
            <a:lnSpc>
              <a:spcPct val="90000"/>
            </a:lnSpc>
            <a:spcBef>
              <a:spcPct val="0"/>
            </a:spcBef>
            <a:spcAft>
              <a:spcPct val="35000"/>
            </a:spcAft>
          </a:pPr>
          <a:r>
            <a:rPr lang="en-US" sz="800" kern="1200" dirty="0" smtClean="0"/>
            <a:t>(I Love Consent, Ambassadors, Speakers/Film)</a:t>
          </a:r>
          <a:endParaRPr lang="en-US" sz="800" kern="1200" dirty="0"/>
        </a:p>
      </dsp:txBody>
      <dsp:txXfrm>
        <a:off x="4992320" y="3506420"/>
        <a:ext cx="1046059" cy="1046059"/>
      </dsp:txXfrm>
    </dsp:sp>
    <dsp:sp modelId="{AE045332-23A3-4E3B-8F38-53B1BCBB10B8}">
      <dsp:nvSpPr>
        <dsp:cNvPr id="0" name=""/>
        <dsp:cNvSpPr/>
      </dsp:nvSpPr>
      <dsp:spPr>
        <a:xfrm>
          <a:off x="3413224" y="3854120"/>
          <a:ext cx="1479351" cy="14793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UPD</a:t>
          </a:r>
          <a:endParaRPr lang="en-US" sz="800" kern="1200" dirty="0"/>
        </a:p>
      </dsp:txBody>
      <dsp:txXfrm>
        <a:off x="3629870" y="4070766"/>
        <a:ext cx="1046059" cy="1046059"/>
      </dsp:txXfrm>
    </dsp:sp>
    <dsp:sp modelId="{C2EEEA1F-D165-403A-A133-A23D111007A5}">
      <dsp:nvSpPr>
        <dsp:cNvPr id="0" name=""/>
        <dsp:cNvSpPr/>
      </dsp:nvSpPr>
      <dsp:spPr>
        <a:xfrm>
          <a:off x="2050773" y="3289774"/>
          <a:ext cx="1479351" cy="14793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USG</a:t>
          </a:r>
          <a:endParaRPr lang="en-US" sz="800" kern="1200" dirty="0"/>
        </a:p>
      </dsp:txBody>
      <dsp:txXfrm>
        <a:off x="2267419" y="3506420"/>
        <a:ext cx="1046059" cy="1046059"/>
      </dsp:txXfrm>
    </dsp:sp>
    <dsp:sp modelId="{A6853597-8850-47FA-BFEB-0EB6E31F4C53}">
      <dsp:nvSpPr>
        <dsp:cNvPr id="0" name=""/>
        <dsp:cNvSpPr/>
      </dsp:nvSpPr>
      <dsp:spPr>
        <a:xfrm>
          <a:off x="1486428" y="1927324"/>
          <a:ext cx="1479351" cy="14793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Communications </a:t>
          </a:r>
          <a:r>
            <a:rPr lang="en-US" sz="800" kern="1200" dirty="0" err="1" smtClean="0"/>
            <a:t>Dept</a:t>
          </a:r>
          <a:endParaRPr lang="en-US" sz="800" kern="1200" dirty="0"/>
        </a:p>
      </dsp:txBody>
      <dsp:txXfrm>
        <a:off x="1703074" y="2143970"/>
        <a:ext cx="1046059" cy="1046059"/>
      </dsp:txXfrm>
    </dsp:sp>
    <dsp:sp modelId="{7E5AD601-D355-4F8D-AB28-29E2994CCF74}">
      <dsp:nvSpPr>
        <dsp:cNvPr id="0" name=""/>
        <dsp:cNvSpPr/>
      </dsp:nvSpPr>
      <dsp:spPr>
        <a:xfrm>
          <a:off x="2050773" y="564873"/>
          <a:ext cx="1479351" cy="14793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Safety Committee</a:t>
          </a:r>
          <a:endParaRPr lang="en-US" sz="800" kern="1200" dirty="0"/>
        </a:p>
      </dsp:txBody>
      <dsp:txXfrm>
        <a:off x="2267419" y="781519"/>
        <a:ext cx="1046059" cy="1046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D75B1-8962-46E2-B0E2-4171FFD51364}">
      <dsp:nvSpPr>
        <dsp:cNvPr id="0" name=""/>
        <dsp:cNvSpPr/>
      </dsp:nvSpPr>
      <dsp:spPr>
        <a:xfrm>
          <a:off x="2618854" y="1323546"/>
          <a:ext cx="3068091" cy="306809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Collaboration</a:t>
          </a:r>
          <a:endParaRPr lang="en-US" sz="2700" kern="1200" dirty="0"/>
        </a:p>
      </dsp:txBody>
      <dsp:txXfrm>
        <a:off x="3068166" y="1772858"/>
        <a:ext cx="2169467" cy="2169467"/>
      </dsp:txXfrm>
    </dsp:sp>
    <dsp:sp modelId="{135C1D5C-1DD3-4616-A41A-31B50085ACCB}">
      <dsp:nvSpPr>
        <dsp:cNvPr id="0" name=""/>
        <dsp:cNvSpPr/>
      </dsp:nvSpPr>
      <dsp:spPr>
        <a:xfrm>
          <a:off x="3385877" y="94657"/>
          <a:ext cx="1534045" cy="15340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Wellness &amp; Prevention</a:t>
          </a:r>
          <a:endParaRPr lang="en-US" sz="1000" kern="1200" dirty="0"/>
        </a:p>
      </dsp:txBody>
      <dsp:txXfrm>
        <a:off x="3610533" y="319313"/>
        <a:ext cx="1084733" cy="1084733"/>
      </dsp:txXfrm>
    </dsp:sp>
    <dsp:sp modelId="{81FA1B5C-F014-4684-BE6D-1D1C122C354A}">
      <dsp:nvSpPr>
        <dsp:cNvPr id="0" name=""/>
        <dsp:cNvSpPr/>
      </dsp:nvSpPr>
      <dsp:spPr>
        <a:xfrm>
          <a:off x="5284101" y="1473799"/>
          <a:ext cx="1534045" cy="15340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Dean of Students/Judicial</a:t>
          </a:r>
          <a:endParaRPr lang="en-US" sz="1000" kern="1200" dirty="0"/>
        </a:p>
      </dsp:txBody>
      <dsp:txXfrm>
        <a:off x="5508757" y="1698455"/>
        <a:ext cx="1084733" cy="1084733"/>
      </dsp:txXfrm>
    </dsp:sp>
    <dsp:sp modelId="{F25FB09B-BC26-4F9B-B8B6-A4E7AE02DBDF}">
      <dsp:nvSpPr>
        <dsp:cNvPr id="0" name=""/>
        <dsp:cNvSpPr/>
      </dsp:nvSpPr>
      <dsp:spPr>
        <a:xfrm>
          <a:off x="4559044" y="3705296"/>
          <a:ext cx="1534045" cy="15340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Counseling Center</a:t>
          </a:r>
          <a:endParaRPr lang="en-US" sz="1000" kern="1200" dirty="0"/>
        </a:p>
      </dsp:txBody>
      <dsp:txXfrm>
        <a:off x="4783700" y="3929952"/>
        <a:ext cx="1084733" cy="1084733"/>
      </dsp:txXfrm>
    </dsp:sp>
    <dsp:sp modelId="{B6DFC5F2-C1B4-4557-AE32-6CE158B17623}">
      <dsp:nvSpPr>
        <dsp:cNvPr id="0" name=""/>
        <dsp:cNvSpPr/>
      </dsp:nvSpPr>
      <dsp:spPr>
        <a:xfrm>
          <a:off x="2212709" y="3705296"/>
          <a:ext cx="1534045" cy="15340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Equity &amp; Campus Diversity</a:t>
          </a:r>
          <a:endParaRPr lang="en-US" sz="1000" kern="1200" dirty="0"/>
        </a:p>
      </dsp:txBody>
      <dsp:txXfrm>
        <a:off x="2437365" y="3929952"/>
        <a:ext cx="1084733" cy="1084733"/>
      </dsp:txXfrm>
    </dsp:sp>
    <dsp:sp modelId="{AE045332-23A3-4E3B-8F38-53B1BCBB10B8}">
      <dsp:nvSpPr>
        <dsp:cNvPr id="0" name=""/>
        <dsp:cNvSpPr/>
      </dsp:nvSpPr>
      <dsp:spPr>
        <a:xfrm>
          <a:off x="1487652" y="1473799"/>
          <a:ext cx="1534045" cy="15340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UPD</a:t>
          </a:r>
          <a:endParaRPr lang="en-US" sz="1000" kern="1200" dirty="0"/>
        </a:p>
      </dsp:txBody>
      <dsp:txXfrm>
        <a:off x="1712308" y="1698455"/>
        <a:ext cx="1084733" cy="1084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68953-6886-4F1E-A3DD-9C7B54F27A71}">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Graduate Intern Developed: I &lt;3 Consent</a:t>
          </a:r>
          <a:endParaRPr lang="en-US" sz="1800" kern="1200" dirty="0"/>
        </a:p>
        <a:p>
          <a:pPr marL="171450" lvl="1" indent="-171450" algn="l" defTabSz="800100">
            <a:lnSpc>
              <a:spcPct val="90000"/>
            </a:lnSpc>
            <a:spcBef>
              <a:spcPct val="0"/>
            </a:spcBef>
            <a:spcAft>
              <a:spcPct val="15000"/>
            </a:spcAft>
            <a:buChar char="••"/>
          </a:pPr>
          <a:r>
            <a:rPr lang="en-US" sz="1800" kern="1200" dirty="0" smtClean="0"/>
            <a:t>Campaign Kickoff, Train The Trainer </a:t>
          </a:r>
          <a:endParaRPr lang="en-US" sz="1800" kern="1200" dirty="0"/>
        </a:p>
        <a:p>
          <a:pPr marL="171450" lvl="1" indent="-171450" algn="l" defTabSz="800100">
            <a:lnSpc>
              <a:spcPct val="90000"/>
            </a:lnSpc>
            <a:spcBef>
              <a:spcPct val="0"/>
            </a:spcBef>
            <a:spcAft>
              <a:spcPct val="15000"/>
            </a:spcAft>
            <a:buChar char="••"/>
          </a:pPr>
          <a:r>
            <a:rPr lang="en-US" sz="1800" kern="1200" dirty="0" smtClean="0"/>
            <a:t>MOU</a:t>
          </a:r>
          <a:endParaRPr lang="en-US" sz="1800" kern="1200" dirty="0"/>
        </a:p>
      </dsp:txBody>
      <dsp:txXfrm>
        <a:off x="2438400" y="242342"/>
        <a:ext cx="2932063" cy="1451073"/>
      </dsp:txXfrm>
    </dsp:sp>
    <dsp:sp modelId="{759947D7-B48A-4A00-98D3-656926D0A2B7}">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Jason</a:t>
          </a:r>
        </a:p>
      </dsp:txBody>
      <dsp:txXfrm>
        <a:off x="94447" y="94943"/>
        <a:ext cx="2249506" cy="1745871"/>
      </dsp:txXfrm>
    </dsp:sp>
    <dsp:sp modelId="{DE38530D-51C0-4B17-BEE4-31F28328DB65}">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Interns, Peer Educators</a:t>
          </a:r>
          <a:endParaRPr lang="en-US" sz="2000" kern="1200" dirty="0"/>
        </a:p>
        <a:p>
          <a:pPr marL="228600" lvl="1" indent="-228600" algn="l" defTabSz="889000">
            <a:lnSpc>
              <a:spcPct val="90000"/>
            </a:lnSpc>
            <a:spcBef>
              <a:spcPct val="0"/>
            </a:spcBef>
            <a:spcAft>
              <a:spcPct val="15000"/>
            </a:spcAft>
            <a:buChar char="••"/>
          </a:pPr>
          <a:r>
            <a:rPr lang="en-US" sz="2000" kern="1200" dirty="0" smtClean="0"/>
            <a:t>Videos/YouTube</a:t>
          </a:r>
          <a:endParaRPr lang="en-US" sz="2000" kern="1200" dirty="0"/>
        </a:p>
        <a:p>
          <a:pPr marL="228600" lvl="1" indent="-228600" algn="l" defTabSz="889000">
            <a:lnSpc>
              <a:spcPct val="90000"/>
            </a:lnSpc>
            <a:spcBef>
              <a:spcPct val="0"/>
            </a:spcBef>
            <a:spcAft>
              <a:spcPct val="15000"/>
            </a:spcAft>
            <a:buChar char="••"/>
          </a:pPr>
          <a:r>
            <a:rPr lang="en-US" sz="2000" kern="1200" dirty="0" smtClean="0"/>
            <a:t>Webpage</a:t>
          </a:r>
          <a:endParaRPr lang="en-US" sz="2000" kern="1200" dirty="0"/>
        </a:p>
        <a:p>
          <a:pPr marL="228600" lvl="1" indent="-228600" algn="l" defTabSz="889000">
            <a:lnSpc>
              <a:spcPct val="90000"/>
            </a:lnSpc>
            <a:spcBef>
              <a:spcPct val="0"/>
            </a:spcBef>
            <a:spcAft>
              <a:spcPct val="15000"/>
            </a:spcAft>
            <a:buChar char="••"/>
          </a:pPr>
          <a:r>
            <a:rPr lang="en-US" sz="2000" kern="1200" dirty="0" smtClean="0"/>
            <a:t>Market &amp; Promote</a:t>
          </a:r>
          <a:endParaRPr lang="en-US" sz="2000" kern="1200" dirty="0"/>
        </a:p>
        <a:p>
          <a:pPr marL="228600" lvl="1" indent="-228600" algn="l" defTabSz="889000">
            <a:lnSpc>
              <a:spcPct val="90000"/>
            </a:lnSpc>
            <a:spcBef>
              <a:spcPct val="0"/>
            </a:spcBef>
            <a:spcAft>
              <a:spcPct val="15000"/>
            </a:spcAft>
            <a:buChar char="••"/>
          </a:pPr>
          <a:r>
            <a:rPr lang="en-US" sz="2000" kern="1200" dirty="0" smtClean="0"/>
            <a:t>Sanctioned Students</a:t>
          </a:r>
          <a:endParaRPr lang="en-US" sz="2000" kern="1200" dirty="0"/>
        </a:p>
      </dsp:txBody>
      <dsp:txXfrm>
        <a:off x="2438400" y="2370584"/>
        <a:ext cx="2932063" cy="1451073"/>
      </dsp:txXfrm>
    </dsp:sp>
    <dsp:sp modelId="{D96FE36A-9D4E-4D83-9327-229022D9ADBC}">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Paula</a:t>
          </a:r>
          <a:endParaRPr lang="en-US" sz="1800" kern="1200" dirty="0"/>
        </a:p>
      </dsp:txBody>
      <dsp:txXfrm>
        <a:off x="94447" y="2223185"/>
        <a:ext cx="2249506" cy="174587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053063-7721-45D5-AFCA-E3B6F1D13DDE}" type="datetimeFigureOut">
              <a:rPr lang="en-US" smtClean="0"/>
              <a:t>6/5/2015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4D75B85-CAED-4613-A110-74055D129F42}" type="slidenum">
              <a:rPr lang="en-US" smtClean="0"/>
              <a:t>‹#›</a:t>
            </a:fld>
            <a:endParaRPr lang="en-US"/>
          </a:p>
        </p:txBody>
      </p:sp>
    </p:spTree>
    <p:extLst>
      <p:ext uri="{BB962C8B-B14F-4D97-AF65-F5344CB8AC3E}">
        <p14:creationId xmlns:p14="http://schemas.microsoft.com/office/powerpoint/2010/main" val="3883410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52ADEF-3D67-4A8B-A876-682FCC69CA05}" type="datetimeFigureOut">
              <a:rPr lang="en-US" smtClean="0"/>
              <a:t>6/5/2015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9EA99B-E0CC-4DE9-8A6F-6B10F6A2A5A5}" type="slidenum">
              <a:rPr lang="en-US" smtClean="0"/>
              <a:t>‹#›</a:t>
            </a:fld>
            <a:endParaRPr lang="en-US"/>
          </a:p>
        </p:txBody>
      </p:sp>
    </p:spTree>
    <p:extLst>
      <p:ext uri="{BB962C8B-B14F-4D97-AF65-F5344CB8AC3E}">
        <p14:creationId xmlns:p14="http://schemas.microsoft.com/office/powerpoint/2010/main" val="271393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EA99B-E0CC-4DE9-8A6F-6B10F6A2A5A5}" type="slidenum">
              <a:rPr lang="en-US" smtClean="0"/>
              <a:t>1</a:t>
            </a:fld>
            <a:endParaRPr lang="en-US"/>
          </a:p>
        </p:txBody>
      </p:sp>
    </p:spTree>
    <p:extLst>
      <p:ext uri="{BB962C8B-B14F-4D97-AF65-F5344CB8AC3E}">
        <p14:creationId xmlns:p14="http://schemas.microsoft.com/office/powerpoint/2010/main" val="312143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Webpage</a:t>
            </a:r>
            <a:r>
              <a:rPr lang="en-US" baseline="0" dirty="0" smtClean="0"/>
              <a:t> – student experience</a:t>
            </a:r>
          </a:p>
          <a:p>
            <a:r>
              <a:rPr lang="en-US" baseline="0" dirty="0" smtClean="0"/>
              <a:t>Photo shoot &amp; student poetry</a:t>
            </a:r>
          </a:p>
          <a:p>
            <a:r>
              <a:rPr lang="en-US" baseline="0" dirty="0" smtClean="0"/>
              <a:t>The Front TV show – student experience</a:t>
            </a:r>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10</a:t>
            </a:fld>
            <a:endParaRPr lang="en-US"/>
          </a:p>
        </p:txBody>
      </p:sp>
    </p:spTree>
    <p:extLst>
      <p:ext uri="{BB962C8B-B14F-4D97-AF65-F5344CB8AC3E}">
        <p14:creationId xmlns:p14="http://schemas.microsoft.com/office/powerpoint/2010/main" val="154059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 - collaboration</a:t>
            </a:r>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11</a:t>
            </a:fld>
            <a:endParaRPr lang="en-US"/>
          </a:p>
        </p:txBody>
      </p:sp>
    </p:spTree>
    <p:extLst>
      <p:ext uri="{BB962C8B-B14F-4D97-AF65-F5344CB8AC3E}">
        <p14:creationId xmlns:p14="http://schemas.microsoft.com/office/powerpoint/2010/main" val="255295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12</a:t>
            </a:fld>
            <a:endParaRPr lang="en-US"/>
          </a:p>
        </p:txBody>
      </p:sp>
    </p:spTree>
    <p:extLst>
      <p:ext uri="{BB962C8B-B14F-4D97-AF65-F5344CB8AC3E}">
        <p14:creationId xmlns:p14="http://schemas.microsoft.com/office/powerpoint/2010/main" val="150859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Feedback – how are they hearing about events? What</a:t>
            </a:r>
            <a:r>
              <a:rPr lang="en-US" baseline="0" dirty="0" smtClean="0"/>
              <a:t> motivates them to attend? Who do they bring with them? etc.</a:t>
            </a:r>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13</a:t>
            </a:fld>
            <a:endParaRPr lang="en-US"/>
          </a:p>
        </p:txBody>
      </p:sp>
    </p:spTree>
    <p:extLst>
      <p:ext uri="{BB962C8B-B14F-4D97-AF65-F5344CB8AC3E}">
        <p14:creationId xmlns:p14="http://schemas.microsoft.com/office/powerpoint/2010/main" val="365947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PSA Video Collaboration with Communications</a:t>
            </a:r>
            <a:endParaRPr lang="en-US" sz="1100" dirty="0"/>
          </a:p>
          <a:p>
            <a:pPr lvl="2"/>
            <a:r>
              <a:rPr lang="en-US" dirty="0"/>
              <a:t>1 year (2 semesters; 2 professors; 4 classes; 12+ DYP PSA videos) </a:t>
            </a:r>
            <a:endParaRPr lang="en-US" sz="1100" dirty="0"/>
          </a:p>
          <a:p>
            <a:pPr lvl="2"/>
            <a:r>
              <a:rPr lang="en-US" dirty="0"/>
              <a:t>Education to the class (DYP) then further education to the sub groups on individual topics from the Wellness &amp; Prevention Coordinator </a:t>
            </a:r>
            <a:endParaRPr lang="en-US" sz="1100" dirty="0"/>
          </a:p>
          <a:p>
            <a:pPr lvl="2"/>
            <a:r>
              <a:rPr lang="en-US" dirty="0"/>
              <a:t>Students then create the scripts, the message and the videos (grassroots)</a:t>
            </a:r>
            <a:endParaRPr lang="en-US" sz="1100" dirty="0"/>
          </a:p>
        </p:txBody>
      </p:sp>
      <p:sp>
        <p:nvSpPr>
          <p:cNvPr id="4" name="Slide Number Placeholder 3"/>
          <p:cNvSpPr>
            <a:spLocks noGrp="1"/>
          </p:cNvSpPr>
          <p:nvPr>
            <p:ph type="sldNum" sz="quarter" idx="10"/>
          </p:nvPr>
        </p:nvSpPr>
        <p:spPr/>
        <p:txBody>
          <a:bodyPr/>
          <a:lstStyle/>
          <a:p>
            <a:fld id="{579EA99B-E0CC-4DE9-8A6F-6B10F6A2A5A5}" type="slidenum">
              <a:rPr lang="en-US" smtClean="0"/>
              <a:t>14</a:t>
            </a:fld>
            <a:endParaRPr lang="en-US"/>
          </a:p>
        </p:txBody>
      </p:sp>
    </p:spTree>
    <p:extLst>
      <p:ext uri="{BB962C8B-B14F-4D97-AF65-F5344CB8AC3E}">
        <p14:creationId xmlns:p14="http://schemas.microsoft.com/office/powerpoint/2010/main" val="349159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15</a:t>
            </a:fld>
            <a:endParaRPr lang="en-US"/>
          </a:p>
        </p:txBody>
      </p:sp>
    </p:spTree>
    <p:extLst>
      <p:ext uri="{BB962C8B-B14F-4D97-AF65-F5344CB8AC3E}">
        <p14:creationId xmlns:p14="http://schemas.microsoft.com/office/powerpoint/2010/main" val="322372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Discuss how we utilize videos</a:t>
            </a:r>
            <a:endParaRPr lang="en-US" sz="1100" dirty="0"/>
          </a:p>
          <a:p>
            <a:pPr lvl="2"/>
            <a:r>
              <a:rPr lang="en-US" dirty="0"/>
              <a:t>Sanctioned Students; View and critique videos for community service (handout with comments from students)</a:t>
            </a:r>
            <a:endParaRPr lang="en-US" sz="1100" dirty="0"/>
          </a:p>
          <a:p>
            <a:pPr lvl="2"/>
            <a:r>
              <a:rPr lang="en-US" dirty="0"/>
              <a:t>Peer Educators; Workshops; Trainings; Don’t Cancel That Class; Social Media; Assessment (YouTube Views, likes, comments, subscriptions, etc.)</a:t>
            </a:r>
            <a:endParaRPr lang="en-US" sz="1100" dirty="0"/>
          </a:p>
          <a:p>
            <a:pPr lvl="1"/>
            <a:r>
              <a:rPr lang="en-US" sz="1100" dirty="0"/>
              <a:t>Therapy Dog information: http://well.blogs.nytimes.com/2015/05/27/anxious-students-strain-college-mental-health-centers/?smid=fb-share&amp;_r=0</a:t>
            </a:r>
          </a:p>
          <a:p>
            <a:pPr lvl="1"/>
            <a:endParaRPr lang="en-US" sz="1100" dirty="0"/>
          </a:p>
          <a:p>
            <a:pPr lvl="1"/>
            <a:endParaRPr lang="en-US" sz="1100" dirty="0"/>
          </a:p>
        </p:txBody>
      </p:sp>
      <p:sp>
        <p:nvSpPr>
          <p:cNvPr id="4" name="Slide Number Placeholder 3"/>
          <p:cNvSpPr>
            <a:spLocks noGrp="1"/>
          </p:cNvSpPr>
          <p:nvPr>
            <p:ph type="sldNum" sz="quarter" idx="10"/>
          </p:nvPr>
        </p:nvSpPr>
        <p:spPr/>
        <p:txBody>
          <a:bodyPr/>
          <a:lstStyle/>
          <a:p>
            <a:fld id="{579EA99B-E0CC-4DE9-8A6F-6B10F6A2A5A5}" type="slidenum">
              <a:rPr lang="en-US" smtClean="0"/>
              <a:t>16</a:t>
            </a:fld>
            <a:endParaRPr lang="en-US"/>
          </a:p>
        </p:txBody>
      </p:sp>
    </p:spTree>
    <p:extLst>
      <p:ext uri="{BB962C8B-B14F-4D97-AF65-F5344CB8AC3E}">
        <p14:creationId xmlns:p14="http://schemas.microsoft.com/office/powerpoint/2010/main" val="1592962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It is important to stay current. Ex. School newspaper is online also and links to our webpage, videos etc.</a:t>
            </a:r>
            <a:endParaRPr lang="en-US" sz="1100" dirty="0"/>
          </a:p>
          <a:p>
            <a:pPr lvl="1"/>
            <a:endParaRPr lang="en-US" sz="1100" dirty="0"/>
          </a:p>
          <a:p>
            <a:pPr lvl="1"/>
            <a:endParaRPr lang="en-US" sz="1100" dirty="0"/>
          </a:p>
        </p:txBody>
      </p:sp>
      <p:sp>
        <p:nvSpPr>
          <p:cNvPr id="4" name="Slide Number Placeholder 3"/>
          <p:cNvSpPr>
            <a:spLocks noGrp="1"/>
          </p:cNvSpPr>
          <p:nvPr>
            <p:ph type="sldNum" sz="quarter" idx="10"/>
          </p:nvPr>
        </p:nvSpPr>
        <p:spPr/>
        <p:txBody>
          <a:bodyPr/>
          <a:lstStyle/>
          <a:p>
            <a:fld id="{579EA99B-E0CC-4DE9-8A6F-6B10F6A2A5A5}" type="slidenum">
              <a:rPr lang="en-US" smtClean="0"/>
              <a:t>17</a:t>
            </a:fld>
            <a:endParaRPr lang="en-US"/>
          </a:p>
        </p:txBody>
      </p:sp>
    </p:spTree>
    <p:extLst>
      <p:ext uri="{BB962C8B-B14F-4D97-AF65-F5344CB8AC3E}">
        <p14:creationId xmlns:p14="http://schemas.microsoft.com/office/powerpoint/2010/main" val="249360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Our YouTube Channel</a:t>
            </a:r>
          </a:p>
          <a:p>
            <a:pPr lvl="1"/>
            <a:r>
              <a:rPr lang="en-US" dirty="0"/>
              <a:t>Playlist</a:t>
            </a:r>
          </a:p>
          <a:p>
            <a:pPr lvl="1"/>
            <a:r>
              <a:rPr lang="en-US" dirty="0"/>
              <a:t>We also use other videos (you can link to them; ex. White house, VAWA, other schools)</a:t>
            </a:r>
            <a:endParaRPr lang="en-US" sz="1100" dirty="0"/>
          </a:p>
          <a:p>
            <a:pPr lvl="1"/>
            <a:endParaRPr lang="en-US" sz="1100" dirty="0"/>
          </a:p>
        </p:txBody>
      </p:sp>
      <p:sp>
        <p:nvSpPr>
          <p:cNvPr id="4" name="Slide Number Placeholder 3"/>
          <p:cNvSpPr>
            <a:spLocks noGrp="1"/>
          </p:cNvSpPr>
          <p:nvPr>
            <p:ph type="sldNum" sz="quarter" idx="10"/>
          </p:nvPr>
        </p:nvSpPr>
        <p:spPr/>
        <p:txBody>
          <a:bodyPr/>
          <a:lstStyle/>
          <a:p>
            <a:fld id="{579EA99B-E0CC-4DE9-8A6F-6B10F6A2A5A5}" type="slidenum">
              <a:rPr lang="en-US" smtClean="0"/>
              <a:t>18</a:t>
            </a:fld>
            <a:endParaRPr lang="en-US"/>
          </a:p>
        </p:txBody>
      </p:sp>
    </p:spTree>
    <p:extLst>
      <p:ext uri="{BB962C8B-B14F-4D97-AF65-F5344CB8AC3E}">
        <p14:creationId xmlns:p14="http://schemas.microsoft.com/office/powerpoint/2010/main" val="2292649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Discuss how we utilize videos</a:t>
            </a:r>
            <a:endParaRPr lang="en-US" sz="1100" dirty="0"/>
          </a:p>
          <a:p>
            <a:pPr lvl="2"/>
            <a:r>
              <a:rPr lang="en-US" dirty="0"/>
              <a:t>Sanctioned Students; View and critique videos for community service (handout with comments from students)</a:t>
            </a:r>
            <a:endParaRPr lang="en-US" sz="1100" dirty="0"/>
          </a:p>
          <a:p>
            <a:pPr lvl="2"/>
            <a:r>
              <a:rPr lang="en-US" dirty="0"/>
              <a:t>Peer Educators; Workshops; Trainings; Don’t Cancel That Class; Social Media; Assessment (YouTube Views, likes, comments, subscriptions, etc.)</a:t>
            </a:r>
            <a:endParaRPr lang="en-US" sz="1100" dirty="0"/>
          </a:p>
          <a:p>
            <a:pPr lvl="1"/>
            <a:endParaRPr lang="en-US" sz="1100" dirty="0"/>
          </a:p>
        </p:txBody>
      </p:sp>
      <p:sp>
        <p:nvSpPr>
          <p:cNvPr id="4" name="Slide Number Placeholder 3"/>
          <p:cNvSpPr>
            <a:spLocks noGrp="1"/>
          </p:cNvSpPr>
          <p:nvPr>
            <p:ph type="sldNum" sz="quarter" idx="10"/>
          </p:nvPr>
        </p:nvSpPr>
        <p:spPr/>
        <p:txBody>
          <a:bodyPr/>
          <a:lstStyle/>
          <a:p>
            <a:fld id="{579EA99B-E0CC-4DE9-8A6F-6B10F6A2A5A5}" type="slidenum">
              <a:rPr lang="en-US" smtClean="0"/>
              <a:t>19</a:t>
            </a:fld>
            <a:endParaRPr lang="en-US"/>
          </a:p>
        </p:txBody>
      </p:sp>
    </p:spTree>
    <p:extLst>
      <p:ext uri="{BB962C8B-B14F-4D97-AF65-F5344CB8AC3E}">
        <p14:creationId xmlns:p14="http://schemas.microsoft.com/office/powerpoint/2010/main" val="51209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EA99B-E0CC-4DE9-8A6F-6B10F6A2A5A5}" type="slidenum">
              <a:rPr lang="en-US" smtClean="0"/>
              <a:t>2</a:t>
            </a:fld>
            <a:endParaRPr lang="en-US"/>
          </a:p>
        </p:txBody>
      </p:sp>
    </p:spTree>
    <p:extLst>
      <p:ext uri="{BB962C8B-B14F-4D97-AF65-F5344CB8AC3E}">
        <p14:creationId xmlns:p14="http://schemas.microsoft.com/office/powerpoint/2010/main" val="202004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Views</a:t>
            </a:r>
          </a:p>
          <a:p>
            <a:pPr lvl="1"/>
            <a:r>
              <a:rPr lang="en-US" dirty="0"/>
              <a:t>Estimated Minutes Watched</a:t>
            </a:r>
          </a:p>
          <a:p>
            <a:pPr lvl="1"/>
            <a:r>
              <a:rPr lang="en-US" dirty="0"/>
              <a:t>Average View Duration</a:t>
            </a:r>
          </a:p>
          <a:p>
            <a:pPr lvl="1"/>
            <a:r>
              <a:rPr lang="en-US" dirty="0"/>
              <a:t>*Measure this during the semester – not when there is no school</a:t>
            </a:r>
            <a:endParaRPr lang="en-US" sz="1100" dirty="0"/>
          </a:p>
          <a:p>
            <a:pPr lvl="1"/>
            <a:endParaRPr lang="en-US" sz="1100" dirty="0"/>
          </a:p>
        </p:txBody>
      </p:sp>
      <p:sp>
        <p:nvSpPr>
          <p:cNvPr id="4" name="Slide Number Placeholder 3"/>
          <p:cNvSpPr>
            <a:spLocks noGrp="1"/>
          </p:cNvSpPr>
          <p:nvPr>
            <p:ph type="sldNum" sz="quarter" idx="10"/>
          </p:nvPr>
        </p:nvSpPr>
        <p:spPr/>
        <p:txBody>
          <a:bodyPr/>
          <a:lstStyle/>
          <a:p>
            <a:fld id="{579EA99B-E0CC-4DE9-8A6F-6B10F6A2A5A5}" type="slidenum">
              <a:rPr lang="en-US" smtClean="0"/>
              <a:t>20</a:t>
            </a:fld>
            <a:endParaRPr lang="en-US"/>
          </a:p>
        </p:txBody>
      </p:sp>
    </p:spTree>
    <p:extLst>
      <p:ext uri="{BB962C8B-B14F-4D97-AF65-F5344CB8AC3E}">
        <p14:creationId xmlns:p14="http://schemas.microsoft.com/office/powerpoint/2010/main" val="2406378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Views within a period of time</a:t>
            </a:r>
          </a:p>
          <a:p>
            <a:pPr lvl="1"/>
            <a:r>
              <a:rPr lang="en-US" dirty="0"/>
              <a:t>Gender</a:t>
            </a:r>
          </a:p>
          <a:p>
            <a:pPr lvl="1"/>
            <a:r>
              <a:rPr lang="en-US" dirty="0"/>
              <a:t>Location</a:t>
            </a:r>
          </a:p>
          <a:p>
            <a:pPr lvl="1"/>
            <a:r>
              <a:rPr lang="en-US" dirty="0"/>
              <a:t>Traffic (where is it coming from?)</a:t>
            </a:r>
            <a:endParaRPr lang="en-US" sz="1100" dirty="0"/>
          </a:p>
          <a:p>
            <a:pPr lvl="1"/>
            <a:endParaRPr lang="en-US" sz="1100" dirty="0"/>
          </a:p>
        </p:txBody>
      </p:sp>
      <p:sp>
        <p:nvSpPr>
          <p:cNvPr id="4" name="Slide Number Placeholder 3"/>
          <p:cNvSpPr>
            <a:spLocks noGrp="1"/>
          </p:cNvSpPr>
          <p:nvPr>
            <p:ph type="sldNum" sz="quarter" idx="10"/>
          </p:nvPr>
        </p:nvSpPr>
        <p:spPr/>
        <p:txBody>
          <a:bodyPr/>
          <a:lstStyle/>
          <a:p>
            <a:fld id="{579EA99B-E0CC-4DE9-8A6F-6B10F6A2A5A5}" type="slidenum">
              <a:rPr lang="en-US" smtClean="0"/>
              <a:t>21</a:t>
            </a:fld>
            <a:endParaRPr lang="en-US"/>
          </a:p>
        </p:txBody>
      </p:sp>
    </p:spTree>
    <p:extLst>
      <p:ext uri="{BB962C8B-B14F-4D97-AF65-F5344CB8AC3E}">
        <p14:creationId xmlns:p14="http://schemas.microsoft.com/office/powerpoint/2010/main" val="2306607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Discuss</a:t>
            </a:r>
          </a:p>
        </p:txBody>
      </p:sp>
      <p:sp>
        <p:nvSpPr>
          <p:cNvPr id="4" name="Slide Number Placeholder 3"/>
          <p:cNvSpPr>
            <a:spLocks noGrp="1"/>
          </p:cNvSpPr>
          <p:nvPr>
            <p:ph type="sldNum" sz="quarter" idx="10"/>
          </p:nvPr>
        </p:nvSpPr>
        <p:spPr/>
        <p:txBody>
          <a:bodyPr/>
          <a:lstStyle/>
          <a:p>
            <a:fld id="{579EA99B-E0CC-4DE9-8A6F-6B10F6A2A5A5}" type="slidenum">
              <a:rPr lang="en-US" smtClean="0"/>
              <a:t>22</a:t>
            </a:fld>
            <a:endParaRPr lang="en-US"/>
          </a:p>
        </p:txBody>
      </p:sp>
    </p:spTree>
    <p:extLst>
      <p:ext uri="{BB962C8B-B14F-4D97-AF65-F5344CB8AC3E}">
        <p14:creationId xmlns:p14="http://schemas.microsoft.com/office/powerpoint/2010/main" val="1660069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Comments from sanctioned students who attended or viewed the sexual assault videos</a:t>
            </a:r>
          </a:p>
          <a:p>
            <a:pPr lvl="1"/>
            <a:r>
              <a:rPr lang="en-US" dirty="0"/>
              <a:t>These are examples of grassroots/holistic efforts that are sustainable, from the students perspective and understood.</a:t>
            </a:r>
          </a:p>
          <a:p>
            <a:pPr lvl="1"/>
            <a:r>
              <a:rPr lang="en-US" dirty="0"/>
              <a:t>It doesn’t matter how “smart” or “pretty” important issues look on paper – what matters is if the students have access, engage and understand.</a:t>
            </a:r>
          </a:p>
        </p:txBody>
      </p:sp>
      <p:sp>
        <p:nvSpPr>
          <p:cNvPr id="4" name="Slide Number Placeholder 3"/>
          <p:cNvSpPr>
            <a:spLocks noGrp="1"/>
          </p:cNvSpPr>
          <p:nvPr>
            <p:ph type="sldNum" sz="quarter" idx="10"/>
          </p:nvPr>
        </p:nvSpPr>
        <p:spPr/>
        <p:txBody>
          <a:bodyPr/>
          <a:lstStyle/>
          <a:p>
            <a:fld id="{579EA99B-E0CC-4DE9-8A6F-6B10F6A2A5A5}" type="slidenum">
              <a:rPr lang="en-US" smtClean="0"/>
              <a:t>23</a:t>
            </a:fld>
            <a:endParaRPr lang="en-US"/>
          </a:p>
        </p:txBody>
      </p:sp>
    </p:spTree>
    <p:extLst>
      <p:ext uri="{BB962C8B-B14F-4D97-AF65-F5344CB8AC3E}">
        <p14:creationId xmlns:p14="http://schemas.microsoft.com/office/powerpoint/2010/main" val="50335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Comments from sanctioned students who attended or viewed the sexual assault videos</a:t>
            </a:r>
          </a:p>
        </p:txBody>
      </p:sp>
      <p:sp>
        <p:nvSpPr>
          <p:cNvPr id="4" name="Slide Number Placeholder 3"/>
          <p:cNvSpPr>
            <a:spLocks noGrp="1"/>
          </p:cNvSpPr>
          <p:nvPr>
            <p:ph type="sldNum" sz="quarter" idx="10"/>
          </p:nvPr>
        </p:nvSpPr>
        <p:spPr/>
        <p:txBody>
          <a:bodyPr/>
          <a:lstStyle/>
          <a:p>
            <a:fld id="{579EA99B-E0CC-4DE9-8A6F-6B10F6A2A5A5}" type="slidenum">
              <a:rPr lang="en-US" smtClean="0"/>
              <a:t>24</a:t>
            </a:fld>
            <a:endParaRPr lang="en-US"/>
          </a:p>
        </p:txBody>
      </p:sp>
    </p:spTree>
    <p:extLst>
      <p:ext uri="{BB962C8B-B14F-4D97-AF65-F5344CB8AC3E}">
        <p14:creationId xmlns:p14="http://schemas.microsoft.com/office/powerpoint/2010/main" val="2468436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25</a:t>
            </a:fld>
            <a:endParaRPr lang="en-US"/>
          </a:p>
        </p:txBody>
      </p:sp>
    </p:spTree>
    <p:extLst>
      <p:ext uri="{BB962C8B-B14F-4D97-AF65-F5344CB8AC3E}">
        <p14:creationId xmlns:p14="http://schemas.microsoft.com/office/powerpoint/2010/main" val="869525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Comments from sanctioned students who attended or viewed the program</a:t>
            </a:r>
          </a:p>
          <a:p>
            <a:r>
              <a:rPr lang="en-US" b="1" dirty="0"/>
              <a:t>FEMALE STUDENT #3</a:t>
            </a:r>
            <a:endParaRPr lang="en-US" sz="1800" dirty="0"/>
          </a:p>
          <a:p>
            <a:r>
              <a:rPr lang="en-US" b="1" dirty="0"/>
              <a:t> </a:t>
            </a:r>
            <a:endParaRPr lang="en-US" sz="1800" dirty="0"/>
          </a:p>
          <a:p>
            <a:r>
              <a:rPr lang="en-US" b="1" dirty="0"/>
              <a:t>Name of the Event, Training, Workshop *</a:t>
            </a:r>
            <a:endParaRPr lang="en-US" sz="1800" dirty="0"/>
          </a:p>
          <a:p>
            <a:r>
              <a:rPr lang="en-US" dirty="0"/>
              <a:t> </a:t>
            </a:r>
            <a:endParaRPr lang="en-US" sz="1800" dirty="0"/>
          </a:p>
          <a:p>
            <a:r>
              <a:rPr lang="en-US" dirty="0"/>
              <a:t> </a:t>
            </a:r>
            <a:endParaRPr lang="en-US" sz="1800" dirty="0"/>
          </a:p>
          <a:p>
            <a:r>
              <a:rPr lang="en-US" dirty="0"/>
              <a:t>Consent</a:t>
            </a:r>
            <a:endParaRPr lang="en-US" sz="1800" dirty="0"/>
          </a:p>
          <a:p>
            <a:r>
              <a:rPr lang="en-US" b="1" dirty="0"/>
              <a:t>Who facilitated it? *</a:t>
            </a:r>
            <a:endParaRPr lang="en-US" sz="1800" dirty="0"/>
          </a:p>
          <a:p>
            <a:r>
              <a:rPr lang="en-US" dirty="0"/>
              <a:t>Paula Madrigal</a:t>
            </a:r>
            <a:endParaRPr lang="en-US" sz="1800" dirty="0"/>
          </a:p>
          <a:p>
            <a:r>
              <a:rPr lang="en-US" b="1" dirty="0"/>
              <a:t>How did you hear about it? *</a:t>
            </a:r>
            <a:endParaRPr lang="en-US" sz="1800" dirty="0"/>
          </a:p>
          <a:p>
            <a:r>
              <a:rPr lang="en-US" dirty="0"/>
              <a:t>Paula</a:t>
            </a:r>
            <a:endParaRPr lang="en-US" sz="1800" dirty="0"/>
          </a:p>
          <a:p>
            <a:r>
              <a:rPr lang="en-US" b="1" dirty="0"/>
              <a:t>When was it? *</a:t>
            </a:r>
            <a:endParaRPr lang="en-US" sz="1800" dirty="0"/>
          </a:p>
          <a:p>
            <a:r>
              <a:rPr lang="en-US" dirty="0"/>
              <a:t>Wednesday, March 18, 2015</a:t>
            </a:r>
            <a:endParaRPr lang="en-US" sz="1800" dirty="0"/>
          </a:p>
          <a:p>
            <a:r>
              <a:rPr lang="en-US" b="1" dirty="0"/>
              <a:t>Photos, flyers, programs or paperwork from the event.</a:t>
            </a:r>
            <a:endParaRPr lang="en-US" sz="1800" dirty="0"/>
          </a:p>
          <a:p>
            <a:r>
              <a:rPr lang="en-US" dirty="0"/>
              <a:t> </a:t>
            </a:r>
            <a:endParaRPr lang="en-US" sz="1800" dirty="0"/>
          </a:p>
          <a:p>
            <a:r>
              <a:rPr lang="en-US" b="1" dirty="0"/>
              <a:t>I enjoyed attending this event/activity</a:t>
            </a:r>
            <a:endParaRPr lang="en-US" sz="1800" dirty="0"/>
          </a:p>
          <a:p>
            <a:r>
              <a:rPr lang="en-US" dirty="0"/>
              <a:t>Strongly Agree</a:t>
            </a:r>
            <a:endParaRPr lang="en-US" sz="1800" dirty="0"/>
          </a:p>
          <a:p>
            <a:r>
              <a:rPr lang="en-US" b="1" dirty="0"/>
              <a:t>Thoughts, comments and/or suggestions about the activity completed *</a:t>
            </a:r>
            <a:endParaRPr lang="en-US" sz="1800" dirty="0"/>
          </a:p>
          <a:p>
            <a:r>
              <a:rPr lang="en-US" dirty="0"/>
              <a:t>I thought the workshop was quite entertaining. It was interesting to hear the different points of view that people have on getting consent. It's also important to know these kind of things in respect for yourself as well as your partner. More people should be aware that consent is something important. The snacks were really good as well! :)</a:t>
            </a:r>
            <a:endParaRPr lang="en-US" sz="1800" dirty="0"/>
          </a:p>
          <a:p>
            <a:pPr lvl="1"/>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26</a:t>
            </a:fld>
            <a:endParaRPr lang="en-US"/>
          </a:p>
        </p:txBody>
      </p:sp>
    </p:spTree>
    <p:extLst>
      <p:ext uri="{BB962C8B-B14F-4D97-AF65-F5344CB8AC3E}">
        <p14:creationId xmlns:p14="http://schemas.microsoft.com/office/powerpoint/2010/main" val="3081592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Sanctioned student papers</a:t>
            </a:r>
          </a:p>
        </p:txBody>
      </p:sp>
      <p:sp>
        <p:nvSpPr>
          <p:cNvPr id="4" name="Slide Number Placeholder 3"/>
          <p:cNvSpPr>
            <a:spLocks noGrp="1"/>
          </p:cNvSpPr>
          <p:nvPr>
            <p:ph type="sldNum" sz="quarter" idx="10"/>
          </p:nvPr>
        </p:nvSpPr>
        <p:spPr/>
        <p:txBody>
          <a:bodyPr/>
          <a:lstStyle/>
          <a:p>
            <a:fld id="{579EA99B-E0CC-4DE9-8A6F-6B10F6A2A5A5}" type="slidenum">
              <a:rPr lang="en-US" smtClean="0"/>
              <a:t>27</a:t>
            </a:fld>
            <a:endParaRPr lang="en-US"/>
          </a:p>
        </p:txBody>
      </p:sp>
    </p:spTree>
    <p:extLst>
      <p:ext uri="{BB962C8B-B14F-4D97-AF65-F5344CB8AC3E}">
        <p14:creationId xmlns:p14="http://schemas.microsoft.com/office/powerpoint/2010/main" val="2715980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Sanctioned student papers</a:t>
            </a:r>
          </a:p>
        </p:txBody>
      </p:sp>
      <p:sp>
        <p:nvSpPr>
          <p:cNvPr id="4" name="Slide Number Placeholder 3"/>
          <p:cNvSpPr>
            <a:spLocks noGrp="1"/>
          </p:cNvSpPr>
          <p:nvPr>
            <p:ph type="sldNum" sz="quarter" idx="10"/>
          </p:nvPr>
        </p:nvSpPr>
        <p:spPr/>
        <p:txBody>
          <a:bodyPr/>
          <a:lstStyle/>
          <a:p>
            <a:fld id="{579EA99B-E0CC-4DE9-8A6F-6B10F6A2A5A5}" type="slidenum">
              <a:rPr lang="en-US" smtClean="0"/>
              <a:t>28</a:t>
            </a:fld>
            <a:endParaRPr lang="en-US"/>
          </a:p>
        </p:txBody>
      </p:sp>
    </p:spTree>
    <p:extLst>
      <p:ext uri="{BB962C8B-B14F-4D97-AF65-F5344CB8AC3E}">
        <p14:creationId xmlns:p14="http://schemas.microsoft.com/office/powerpoint/2010/main" val="1946485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Sanctioned student papers</a:t>
            </a:r>
          </a:p>
        </p:txBody>
      </p:sp>
      <p:sp>
        <p:nvSpPr>
          <p:cNvPr id="4" name="Slide Number Placeholder 3"/>
          <p:cNvSpPr>
            <a:spLocks noGrp="1"/>
          </p:cNvSpPr>
          <p:nvPr>
            <p:ph type="sldNum" sz="quarter" idx="10"/>
          </p:nvPr>
        </p:nvSpPr>
        <p:spPr/>
        <p:txBody>
          <a:bodyPr/>
          <a:lstStyle/>
          <a:p>
            <a:fld id="{579EA99B-E0CC-4DE9-8A6F-6B10F6A2A5A5}" type="slidenum">
              <a:rPr lang="en-US" smtClean="0"/>
              <a:t>29</a:t>
            </a:fld>
            <a:endParaRPr lang="en-US"/>
          </a:p>
        </p:txBody>
      </p:sp>
    </p:spTree>
    <p:extLst>
      <p:ext uri="{BB962C8B-B14F-4D97-AF65-F5344CB8AC3E}">
        <p14:creationId xmlns:p14="http://schemas.microsoft.com/office/powerpoint/2010/main" val="226426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3</a:t>
            </a:fld>
            <a:endParaRPr lang="en-US"/>
          </a:p>
        </p:txBody>
      </p:sp>
    </p:spTree>
    <p:extLst>
      <p:ext uri="{BB962C8B-B14F-4D97-AF65-F5344CB8AC3E}">
        <p14:creationId xmlns:p14="http://schemas.microsoft.com/office/powerpoint/2010/main" val="1112725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Sanctioned student papers</a:t>
            </a:r>
          </a:p>
        </p:txBody>
      </p:sp>
      <p:sp>
        <p:nvSpPr>
          <p:cNvPr id="4" name="Slide Number Placeholder 3"/>
          <p:cNvSpPr>
            <a:spLocks noGrp="1"/>
          </p:cNvSpPr>
          <p:nvPr>
            <p:ph type="sldNum" sz="quarter" idx="10"/>
          </p:nvPr>
        </p:nvSpPr>
        <p:spPr/>
        <p:txBody>
          <a:bodyPr/>
          <a:lstStyle/>
          <a:p>
            <a:fld id="{579EA99B-E0CC-4DE9-8A6F-6B10F6A2A5A5}" type="slidenum">
              <a:rPr lang="en-US" smtClean="0"/>
              <a:t>30</a:t>
            </a:fld>
            <a:endParaRPr lang="en-US"/>
          </a:p>
        </p:txBody>
      </p:sp>
    </p:spTree>
    <p:extLst>
      <p:ext uri="{BB962C8B-B14F-4D97-AF65-F5344CB8AC3E}">
        <p14:creationId xmlns:p14="http://schemas.microsoft.com/office/powerpoint/2010/main" val="486798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Sanctioned student papers</a:t>
            </a:r>
          </a:p>
        </p:txBody>
      </p:sp>
      <p:sp>
        <p:nvSpPr>
          <p:cNvPr id="4" name="Slide Number Placeholder 3"/>
          <p:cNvSpPr>
            <a:spLocks noGrp="1"/>
          </p:cNvSpPr>
          <p:nvPr>
            <p:ph type="sldNum" sz="quarter" idx="10"/>
          </p:nvPr>
        </p:nvSpPr>
        <p:spPr/>
        <p:txBody>
          <a:bodyPr/>
          <a:lstStyle/>
          <a:p>
            <a:fld id="{579EA99B-E0CC-4DE9-8A6F-6B10F6A2A5A5}" type="slidenum">
              <a:rPr lang="en-US" smtClean="0"/>
              <a:t>31</a:t>
            </a:fld>
            <a:endParaRPr lang="en-US"/>
          </a:p>
        </p:txBody>
      </p:sp>
    </p:spTree>
    <p:extLst>
      <p:ext uri="{BB962C8B-B14F-4D97-AF65-F5344CB8AC3E}">
        <p14:creationId xmlns:p14="http://schemas.microsoft.com/office/powerpoint/2010/main" val="2464835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Discuss Challenges (time, logos, approval, attention to detail, if information/data changes)</a:t>
            </a:r>
          </a:p>
          <a:p>
            <a:pPr lvl="1"/>
            <a:endParaRPr lang="en-US" dirty="0"/>
          </a:p>
          <a:p>
            <a:pPr lvl="1"/>
            <a:r>
              <a:rPr lang="en-US" dirty="0"/>
              <a:t>Email from Ruth: </a:t>
            </a:r>
            <a:r>
              <a:rPr lang="en-US" dirty="0" smtClean="0"/>
              <a:t>“I </a:t>
            </a:r>
            <a:r>
              <a:rPr lang="en-US" dirty="0"/>
              <a:t>think the biggest challenge for my students has been having time to develop their ideas and getting up to speed on difficult topics. I think working with a PR class to work on the development stage and then bringing it to the production class should work better. My students are not trained in creating PSAs or campaigns so I think the videos could be a lot stronger by bringing in another class to work with, at least to do the research and the basic script. I know most of the students find the process rewarding and especially love getting feedback and hearing about their videos getting out there. I think setting the bar high in terms of production values is important and something that is often overlooked with student videos. And Rick and I are cramming this into half of a semester in an Intermediate class. I think it might be better suited for an Advanced class. </a:t>
            </a:r>
            <a:r>
              <a:rPr lang="en-US" dirty="0" smtClean="0"/>
              <a:t>“</a:t>
            </a:r>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32</a:t>
            </a:fld>
            <a:endParaRPr lang="en-US"/>
          </a:p>
        </p:txBody>
      </p:sp>
    </p:spTree>
    <p:extLst>
      <p:ext uri="{BB962C8B-B14F-4D97-AF65-F5344CB8AC3E}">
        <p14:creationId xmlns:p14="http://schemas.microsoft.com/office/powerpoint/2010/main" val="1593286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Future thoughts</a:t>
            </a:r>
            <a:endParaRPr lang="en-US" sz="1100" dirty="0"/>
          </a:p>
          <a:p>
            <a:pPr lvl="2"/>
            <a:r>
              <a:rPr lang="en-US" dirty="0"/>
              <a:t>Collaborate with additional departments (ex. Script writing, theatre, marketing, assessment, studies, HESA)</a:t>
            </a:r>
            <a:endParaRPr lang="en-US" sz="1100" dirty="0"/>
          </a:p>
          <a:p>
            <a:pPr lvl="2"/>
            <a:r>
              <a:rPr lang="en-US" dirty="0"/>
              <a:t>Continue building video database (different students connect with different messages)</a:t>
            </a:r>
            <a:endParaRPr lang="en-US" sz="1100" dirty="0"/>
          </a:p>
        </p:txBody>
      </p:sp>
      <p:sp>
        <p:nvSpPr>
          <p:cNvPr id="4" name="Slide Number Placeholder 3"/>
          <p:cNvSpPr>
            <a:spLocks noGrp="1"/>
          </p:cNvSpPr>
          <p:nvPr>
            <p:ph type="sldNum" sz="quarter" idx="10"/>
          </p:nvPr>
        </p:nvSpPr>
        <p:spPr/>
        <p:txBody>
          <a:bodyPr/>
          <a:lstStyle/>
          <a:p>
            <a:fld id="{579EA99B-E0CC-4DE9-8A6F-6B10F6A2A5A5}" type="slidenum">
              <a:rPr lang="en-US" smtClean="0"/>
              <a:t>33</a:t>
            </a:fld>
            <a:endParaRPr lang="en-US"/>
          </a:p>
        </p:txBody>
      </p:sp>
    </p:spTree>
    <p:extLst>
      <p:ext uri="{BB962C8B-B14F-4D97-AF65-F5344CB8AC3E}">
        <p14:creationId xmlns:p14="http://schemas.microsoft.com/office/powerpoint/2010/main" val="1006160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Theatre Department Production “SHATTARED” </a:t>
            </a:r>
            <a:endParaRPr lang="en-US" sz="1100" dirty="0"/>
          </a:p>
          <a:p>
            <a:pPr lvl="2"/>
            <a:r>
              <a:rPr lang="en-US" dirty="0"/>
              <a:t>New collaboration with Theatre/AFP </a:t>
            </a:r>
            <a:endParaRPr lang="en-US" sz="1100" dirty="0"/>
          </a:p>
          <a:p>
            <a:r>
              <a:rPr lang="en-US" dirty="0"/>
              <a:t>Identify strengths/weaknesses/future considerations </a:t>
            </a:r>
            <a:endParaRPr lang="en-US" sz="1100" dirty="0"/>
          </a:p>
        </p:txBody>
      </p:sp>
      <p:sp>
        <p:nvSpPr>
          <p:cNvPr id="4" name="Slide Number Placeholder 3"/>
          <p:cNvSpPr>
            <a:spLocks noGrp="1"/>
          </p:cNvSpPr>
          <p:nvPr>
            <p:ph type="sldNum" sz="quarter" idx="10"/>
          </p:nvPr>
        </p:nvSpPr>
        <p:spPr/>
        <p:txBody>
          <a:bodyPr/>
          <a:lstStyle/>
          <a:p>
            <a:fld id="{579EA99B-E0CC-4DE9-8A6F-6B10F6A2A5A5}" type="slidenum">
              <a:rPr lang="en-US" smtClean="0"/>
              <a:t>34</a:t>
            </a:fld>
            <a:endParaRPr lang="en-US"/>
          </a:p>
        </p:txBody>
      </p:sp>
    </p:spTree>
    <p:extLst>
      <p:ext uri="{BB962C8B-B14F-4D97-AF65-F5344CB8AC3E}">
        <p14:creationId xmlns:p14="http://schemas.microsoft.com/office/powerpoint/2010/main" val="2002295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Group work/discussion:</a:t>
            </a:r>
            <a:r>
              <a:rPr lang="en-US" dirty="0"/>
              <a:t> Attendees will be asked to identify and share a topic within sexual assault that a 2-3min Public Service Announcement (PSA) Video should be created. (The multiple answers will reflect that the subject matter includes multiple issues that can be examined closely and each video may provide a different perspective or creative method. </a:t>
            </a:r>
            <a:endParaRPr lang="en-US" sz="1100" dirty="0"/>
          </a:p>
        </p:txBody>
      </p:sp>
      <p:sp>
        <p:nvSpPr>
          <p:cNvPr id="4" name="Slide Number Placeholder 3"/>
          <p:cNvSpPr>
            <a:spLocks noGrp="1"/>
          </p:cNvSpPr>
          <p:nvPr>
            <p:ph type="sldNum" sz="quarter" idx="10"/>
          </p:nvPr>
        </p:nvSpPr>
        <p:spPr/>
        <p:txBody>
          <a:bodyPr/>
          <a:lstStyle/>
          <a:p>
            <a:fld id="{579EA99B-E0CC-4DE9-8A6F-6B10F6A2A5A5}" type="slidenum">
              <a:rPr lang="en-US" smtClean="0"/>
              <a:t>35</a:t>
            </a:fld>
            <a:endParaRPr lang="en-US"/>
          </a:p>
        </p:txBody>
      </p:sp>
    </p:spTree>
    <p:extLst>
      <p:ext uri="{BB962C8B-B14F-4D97-AF65-F5344CB8AC3E}">
        <p14:creationId xmlns:p14="http://schemas.microsoft.com/office/powerpoint/2010/main" val="1178163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r>
              <a:rPr lang="en-US" sz="1600" smtClean="0"/>
              <a:t>what </a:t>
            </a:r>
            <a:r>
              <a:rPr lang="en-US" sz="1600" dirty="0"/>
              <a:t>matters is if the students have access, engage and understand.</a:t>
            </a:r>
          </a:p>
          <a:p>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36</a:t>
            </a:fld>
            <a:endParaRPr lang="en-US"/>
          </a:p>
        </p:txBody>
      </p:sp>
    </p:spTree>
    <p:extLst>
      <p:ext uri="{BB962C8B-B14F-4D97-AF65-F5344CB8AC3E}">
        <p14:creationId xmlns:p14="http://schemas.microsoft.com/office/powerpoint/2010/main" val="409260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4</a:t>
            </a:fld>
            <a:endParaRPr lang="en-US"/>
          </a:p>
        </p:txBody>
      </p:sp>
    </p:spTree>
    <p:extLst>
      <p:ext uri="{BB962C8B-B14F-4D97-AF65-F5344CB8AC3E}">
        <p14:creationId xmlns:p14="http://schemas.microsoft.com/office/powerpoint/2010/main" val="76980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VIVA Grant – Expired</a:t>
            </a:r>
          </a:p>
          <a:p>
            <a:r>
              <a:rPr lang="en-US" dirty="0" smtClean="0"/>
              <a:t>Coordinator – not renewed</a:t>
            </a:r>
          </a:p>
          <a:p>
            <a:r>
              <a:rPr lang="en-US" dirty="0" smtClean="0"/>
              <a:t>Assistant Director – Resigned</a:t>
            </a:r>
          </a:p>
          <a:p>
            <a:r>
              <a:rPr lang="en-US" dirty="0" smtClean="0"/>
              <a:t>New Health Educator – Programs (advocacy to counseling)</a:t>
            </a:r>
          </a:p>
          <a:p>
            <a:r>
              <a:rPr lang="en-US" dirty="0" smtClean="0"/>
              <a:t>New Staff in Equity &amp; Campus Diversity</a:t>
            </a:r>
          </a:p>
          <a:p>
            <a:r>
              <a:rPr lang="en-US" dirty="0" smtClean="0"/>
              <a:t>Lots of change in staff and delivery</a:t>
            </a:r>
          </a:p>
          <a:p>
            <a:r>
              <a:rPr lang="en-US" dirty="0" smtClean="0"/>
              <a:t>Little to no resources/funds</a:t>
            </a:r>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5</a:t>
            </a:fld>
            <a:endParaRPr lang="en-US"/>
          </a:p>
        </p:txBody>
      </p:sp>
    </p:spTree>
    <p:extLst>
      <p:ext uri="{BB962C8B-B14F-4D97-AF65-F5344CB8AC3E}">
        <p14:creationId xmlns:p14="http://schemas.microsoft.com/office/powerpoint/2010/main" val="403282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Many people doing work </a:t>
            </a:r>
            <a:r>
              <a:rPr lang="en-US" dirty="0" smtClean="0">
                <a:sym typeface="Wingdings" panose="05000000000000000000" pitchFamily="2" charset="2"/>
              </a:rPr>
              <a:t> </a:t>
            </a:r>
            <a:r>
              <a:rPr lang="en-US" dirty="0" smtClean="0">
                <a:sym typeface="Wingdings" panose="05000000000000000000" pitchFamily="2" charset="2"/>
              </a:rPr>
              <a:t>MOU</a:t>
            </a:r>
            <a:endParaRPr lang="en-US" dirty="0" smtClean="0"/>
          </a:p>
          <a:p>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6</a:t>
            </a:fld>
            <a:endParaRPr lang="en-US"/>
          </a:p>
        </p:txBody>
      </p:sp>
    </p:spTree>
    <p:extLst>
      <p:ext uri="{BB962C8B-B14F-4D97-AF65-F5344CB8AC3E}">
        <p14:creationId xmlns:p14="http://schemas.microsoft.com/office/powerpoint/2010/main" val="405843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a:t>
            </a:r>
            <a:r>
              <a:rPr lang="en-US" baseline="0" dirty="0" smtClean="0"/>
              <a:t> Document – written agreement on how we will collaborate</a:t>
            </a:r>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7</a:t>
            </a:fld>
            <a:endParaRPr lang="en-US"/>
          </a:p>
        </p:txBody>
      </p:sp>
    </p:spTree>
    <p:extLst>
      <p:ext uri="{BB962C8B-B14F-4D97-AF65-F5344CB8AC3E}">
        <p14:creationId xmlns:p14="http://schemas.microsoft.com/office/powerpoint/2010/main" val="14060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8</a:t>
            </a:fld>
            <a:endParaRPr lang="en-US"/>
          </a:p>
        </p:txBody>
      </p:sp>
    </p:spTree>
    <p:extLst>
      <p:ext uri="{BB962C8B-B14F-4D97-AF65-F5344CB8AC3E}">
        <p14:creationId xmlns:p14="http://schemas.microsoft.com/office/powerpoint/2010/main" val="170862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Jason to discuss I Love Consent</a:t>
            </a:r>
            <a:r>
              <a:rPr lang="en-US" baseline="0" dirty="0" smtClean="0"/>
              <a:t> program and roots</a:t>
            </a:r>
            <a:endParaRPr lang="en-US" dirty="0"/>
          </a:p>
        </p:txBody>
      </p:sp>
      <p:sp>
        <p:nvSpPr>
          <p:cNvPr id="4" name="Slide Number Placeholder 3"/>
          <p:cNvSpPr>
            <a:spLocks noGrp="1"/>
          </p:cNvSpPr>
          <p:nvPr>
            <p:ph type="sldNum" sz="quarter" idx="10"/>
          </p:nvPr>
        </p:nvSpPr>
        <p:spPr/>
        <p:txBody>
          <a:bodyPr/>
          <a:lstStyle/>
          <a:p>
            <a:fld id="{579EA99B-E0CC-4DE9-8A6F-6B10F6A2A5A5}" type="slidenum">
              <a:rPr lang="en-US" smtClean="0"/>
              <a:t>9</a:t>
            </a:fld>
            <a:endParaRPr lang="en-US"/>
          </a:p>
        </p:txBody>
      </p:sp>
    </p:spTree>
    <p:extLst>
      <p:ext uri="{BB962C8B-B14F-4D97-AF65-F5344CB8AC3E}">
        <p14:creationId xmlns:p14="http://schemas.microsoft.com/office/powerpoint/2010/main" val="11307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2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146175"/>
          </a:xfrm>
        </p:spPr>
        <p:txBody>
          <a:bodyPr/>
          <a:lstStyle>
            <a:lvl1pPr>
              <a:defRPr b="1"/>
            </a:lvl1pPr>
          </a:lstStyle>
          <a:p>
            <a:r>
              <a:rPr lang="en-US" dirty="0" smtClean="0"/>
              <a:t>Click to Edit Master Title</a:t>
            </a:r>
            <a:endParaRPr lang="en-US" dirty="0"/>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0712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8100"/>
            <a:ext cx="8534400" cy="952500"/>
          </a:xfrm>
        </p:spPr>
        <p:txBody>
          <a:bodyPr>
            <a:normAutofit/>
          </a:bodyPr>
          <a:lstStyle>
            <a:lvl1pPr algn="l">
              <a:defRPr sz="3600" b="1">
                <a:solidFill>
                  <a:srgbClr val="CC6600"/>
                </a:solidFill>
              </a:defRPr>
            </a:lvl1pPr>
          </a:lstStyle>
          <a:p>
            <a:r>
              <a:rPr lang="en-US" dirty="0" smtClean="0"/>
              <a:t>Click to Edit Master Title </a:t>
            </a:r>
            <a:endParaRPr lang="en-US" dirty="0"/>
          </a:p>
        </p:txBody>
      </p:sp>
      <p:sp>
        <p:nvSpPr>
          <p:cNvPr id="3" name="Content Placeholder 2"/>
          <p:cNvSpPr>
            <a:spLocks noGrp="1"/>
          </p:cNvSpPr>
          <p:nvPr>
            <p:ph idx="1"/>
          </p:nvPr>
        </p:nvSpPr>
        <p:spPr>
          <a:xfrm>
            <a:off x="228600" y="1143000"/>
            <a:ext cx="8534400" cy="4572000"/>
          </a:xfrm>
        </p:spPr>
        <p:txBody>
          <a:bodyPr/>
          <a:lstStyle>
            <a:lvl1pPr>
              <a:buClr>
                <a:srgbClr val="CC6600"/>
              </a:buClr>
              <a:defRPr sz="26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428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8100"/>
            <a:ext cx="8534400" cy="952500"/>
          </a:xfrm>
        </p:spPr>
        <p:txBody>
          <a:bodyPr>
            <a:normAutofit/>
          </a:bodyPr>
          <a:lstStyle>
            <a:lvl1pPr algn="l">
              <a:defRPr sz="3600" b="1">
                <a:solidFill>
                  <a:srgbClr val="CC6600"/>
                </a:solidFill>
              </a:defRPr>
            </a:lvl1pPr>
          </a:lstStyle>
          <a:p>
            <a:r>
              <a:rPr lang="en-US" dirty="0" smtClean="0"/>
              <a:t>Click to Edit Master Title </a:t>
            </a:r>
            <a:endParaRPr lang="en-US" dirty="0"/>
          </a:p>
        </p:txBody>
      </p:sp>
      <p:sp>
        <p:nvSpPr>
          <p:cNvPr id="3" name="Content Placeholder 2"/>
          <p:cNvSpPr>
            <a:spLocks noGrp="1"/>
          </p:cNvSpPr>
          <p:nvPr>
            <p:ph idx="1" hasCustomPrompt="1"/>
          </p:nvPr>
        </p:nvSpPr>
        <p:spPr>
          <a:xfrm>
            <a:off x="228600" y="1143000"/>
            <a:ext cx="40386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hasCustomPrompt="1"/>
          </p:nvPr>
        </p:nvSpPr>
        <p:spPr>
          <a:xfrm>
            <a:off x="4648200" y="1143000"/>
            <a:ext cx="40386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806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32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39C43-E342-4A1D-98FB-010A5C7888B3}" type="datetimeFigureOut">
              <a:rPr lang="en-US" smtClean="0"/>
              <a:pPr/>
              <a:t>6/5/2015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331D-F224-4DC5-8475-9628907EA2A4}" type="slidenum">
              <a:rPr lang="en-US" smtClean="0"/>
              <a:pPr/>
              <a:t>‹#›</a:t>
            </a:fld>
            <a:endParaRPr lang="en-US"/>
          </a:p>
        </p:txBody>
      </p:sp>
    </p:spTree>
    <p:extLst>
      <p:ext uri="{BB962C8B-B14F-4D97-AF65-F5344CB8AC3E}">
        <p14:creationId xmlns:p14="http://schemas.microsoft.com/office/powerpoint/2010/main" val="184665305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60"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weigel.buffalostate.edu/sanctioned-students"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eigel.buffalostate.edu/sanctioned-student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playlist?list=PLR5ohsLbp9i1hWaGHVskVT-mVv53hNp-3" TargetMode="External"/><Relationship Id="rId3" Type="http://schemas.openxmlformats.org/officeDocument/2006/relationships/hyperlink" Target="https://www.youtube.com/watch?v=0CrJcp0Bkag&amp;index=6&amp;list=PLR5ohsLbp9i0fiHaSN3XW_Ro6jan7vGUo" TargetMode="External"/><Relationship Id="rId7" Type="http://schemas.openxmlformats.org/officeDocument/2006/relationships/hyperlink" Target="https://www.youtube.com/playlist?list=PLR5ohsLbp9i0fiHaSN3XW_Ro6jan7vGUo"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youtu.be/VQdgSlK0BiY" TargetMode="External"/><Relationship Id="rId5" Type="http://schemas.openxmlformats.org/officeDocument/2006/relationships/hyperlink" Target="https://www.youtube.com/watch?list=PLR5ohsLbp9i0fiHaSN3XW_Ro6jan7vGUo&amp;v=Yha-I66rS8I" TargetMode="External"/><Relationship Id="rId4" Type="http://schemas.openxmlformats.org/officeDocument/2006/relationships/hyperlink" Target="https://www.youtube.com/watch?v=48WCegc9fFQ&amp;index=2&amp;list=PLR5ohsLbp9i0fiHaSN3XW_Ro6jan7vGU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adrigpa@buffalostate.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fusion.net/story/141308/lets-stop-comparing-sex-to-baseball/" TargetMode="External"/><Relationship Id="rId5" Type="http://schemas.openxmlformats.org/officeDocument/2006/relationships/hyperlink" Target="http://www.thisamericanlife.org/radio-archives/episode/557/birds-bees" TargetMode="External"/><Relationship Id="rId4" Type="http://schemas.openxmlformats.org/officeDocument/2006/relationships/hyperlink" Target="mailto:parkerjo@buffalostate.edu"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madrigpa@buffalostate.edu"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mailto:parkerjo@buffalostate.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quity.buffalostate.ed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hyperlink" Target="https://www.youtube.com/watch?v=Zl3irNdkoIU&amp;list=PLR5ohsLbp9i3pptBrCXb8uX50y1HPvw9k&amp;index=1" TargetMode="External"/><Relationship Id="rId4" Type="http://schemas.openxmlformats.org/officeDocument/2006/relationships/hyperlink" Target="http://weigel.buffalostate.edu/i-love-cons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hyperlink" Target="http://weigel.buffalostate.edu/i-love-cons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4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Implementation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333" t="5729" r="55834" b="16797"/>
          <a:stretch/>
        </p:blipFill>
        <p:spPr>
          <a:xfrm>
            <a:off x="199571" y="1524000"/>
            <a:ext cx="4680855" cy="3810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7500" t="5729" r="57500" b="16797"/>
          <a:stretch/>
        </p:blipFill>
        <p:spPr>
          <a:xfrm>
            <a:off x="5069111" y="1524000"/>
            <a:ext cx="3556004" cy="4148673"/>
          </a:xfrm>
          <a:prstGeom prst="rect">
            <a:avLst/>
          </a:prstGeom>
        </p:spPr>
      </p:pic>
    </p:spTree>
    <p:extLst>
      <p:ext uri="{BB962C8B-B14F-4D97-AF65-F5344CB8AC3E}">
        <p14:creationId xmlns:p14="http://schemas.microsoft.com/office/powerpoint/2010/main" val="682354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Implementation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4217615711"/>
              </p:ext>
            </p:extLst>
          </p:nvPr>
        </p:nvGraphicFramePr>
        <p:xfrm>
          <a:off x="203200" y="1371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scontent.xx.fbcdn.net/hphotos-xpf1/t31.0-8/s960x960/10644284_731917073530286_4126111444951727030_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872" t="2024" r="4693" b="2825"/>
          <a:stretch/>
        </p:blipFill>
        <p:spPr bwMode="auto">
          <a:xfrm>
            <a:off x="6400800" y="1524000"/>
            <a:ext cx="2514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025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Strengths – Sanctioned Students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Captive audience  </a:t>
            </a:r>
          </a:p>
          <a:p>
            <a:r>
              <a:rPr lang="en-US" dirty="0" smtClean="0"/>
              <a:t>View &amp; Review Videos</a:t>
            </a:r>
          </a:p>
          <a:p>
            <a:r>
              <a:rPr lang="en-US" dirty="0" smtClean="0"/>
              <a:t>Attend, promote                                                        &amp; evaluate events </a:t>
            </a:r>
            <a:endParaRPr lang="en-US" dirty="0"/>
          </a:p>
          <a:p>
            <a:r>
              <a:rPr lang="en-US" dirty="0" smtClean="0"/>
              <a:t>Social Media</a:t>
            </a:r>
          </a:p>
          <a:p>
            <a:pPr lvl="1"/>
            <a:r>
              <a:rPr lang="en-US" dirty="0" smtClean="0"/>
              <a:t>Follow</a:t>
            </a:r>
          </a:p>
          <a:p>
            <a:pPr lvl="1"/>
            <a:r>
              <a:rPr lang="en-US" dirty="0" smtClean="0"/>
              <a:t>Engage</a:t>
            </a:r>
          </a:p>
        </p:txBody>
      </p:sp>
      <p:pic>
        <p:nvPicPr>
          <p:cNvPr id="4" name="Picture 3"/>
          <p:cNvPicPr/>
          <p:nvPr/>
        </p:nvPicPr>
        <p:blipFill>
          <a:blip r:embed="rId3">
            <a:extLst/>
          </a:blip>
          <a:stretch>
            <a:fillRect/>
          </a:stretch>
        </p:blipFill>
        <p:spPr>
          <a:xfrm>
            <a:off x="583016" y="5168923"/>
            <a:ext cx="1369018" cy="1092153"/>
          </a:xfrm>
          <a:prstGeom prst="rect">
            <a:avLst/>
          </a:prstGeom>
        </p:spPr>
      </p:pic>
      <p:pic>
        <p:nvPicPr>
          <p:cNvPr id="5" name="I Love Consent Logo (2).jpg"/>
          <p:cNvPicPr/>
          <p:nvPr/>
        </p:nvPicPr>
        <p:blipFill>
          <a:blip r:embed="rId4">
            <a:extLst/>
          </a:blip>
          <a:stretch>
            <a:fillRect/>
          </a:stretch>
        </p:blipFill>
        <p:spPr>
          <a:xfrm>
            <a:off x="2628719" y="5111128"/>
            <a:ext cx="1833434" cy="1128177"/>
          </a:xfrm>
          <a:prstGeom prst="rect">
            <a:avLst/>
          </a:prstGeom>
          <a:ln w="25400">
            <a:miter lim="400000"/>
          </a:ln>
          <a:effectLst>
            <a:outerShdw blurRad="254000" dist="127000" dir="5400000" rotWithShape="0">
              <a:srgbClr val="000000">
                <a:alpha val="70000"/>
              </a:srgbClr>
            </a:outerShdw>
          </a:effectLst>
        </p:spPr>
      </p:pic>
      <p:pic>
        <p:nvPicPr>
          <p:cNvPr id="6" name="Picture 5">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9166" t="7943" r="57500" b="16797"/>
          <a:stretch/>
        </p:blipFill>
        <p:spPr>
          <a:xfrm>
            <a:off x="4537255" y="1622419"/>
            <a:ext cx="4250779" cy="361316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4084" y="5451397"/>
            <a:ext cx="2443159" cy="787908"/>
          </a:xfrm>
          <a:prstGeom prst="rect">
            <a:avLst/>
          </a:prstGeom>
        </p:spPr>
      </p:pic>
    </p:spTree>
    <p:extLst>
      <p:ext uri="{BB962C8B-B14F-4D97-AF65-F5344CB8AC3E}">
        <p14:creationId xmlns:p14="http://schemas.microsoft.com/office/powerpoint/2010/main" val="156566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Strengths – Sanctioned Students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smtClean="0"/>
              <a:t>Event Evaluation Form</a:t>
            </a:r>
          </a:p>
          <a:p>
            <a:r>
              <a:rPr lang="en-US" dirty="0" smtClean="0"/>
              <a:t>Name of the event</a:t>
            </a:r>
          </a:p>
          <a:p>
            <a:pPr lvl="1"/>
            <a:r>
              <a:rPr lang="en-US" dirty="0" smtClean="0"/>
              <a:t>SHATTERED</a:t>
            </a:r>
          </a:p>
          <a:p>
            <a:pPr lvl="1"/>
            <a:r>
              <a:rPr lang="en-US" dirty="0" smtClean="0"/>
              <a:t>Speaker(s)</a:t>
            </a:r>
          </a:p>
          <a:p>
            <a:pPr lvl="1"/>
            <a:r>
              <a:rPr lang="en-US" dirty="0" smtClean="0"/>
              <a:t>Workshop</a:t>
            </a:r>
          </a:p>
          <a:p>
            <a:pPr lvl="1"/>
            <a:r>
              <a:rPr lang="en-US" dirty="0" smtClean="0"/>
              <a:t>Training</a:t>
            </a:r>
          </a:p>
          <a:p>
            <a:pPr lvl="1"/>
            <a:r>
              <a:rPr lang="en-US" dirty="0" smtClean="0"/>
              <a:t>Other</a:t>
            </a:r>
          </a:p>
          <a:p>
            <a:r>
              <a:rPr lang="en-US" dirty="0" smtClean="0"/>
              <a:t>Who facilitated it</a:t>
            </a:r>
          </a:p>
          <a:p>
            <a:r>
              <a:rPr lang="en-US" dirty="0" smtClean="0"/>
              <a:t>How did you hear about it?</a:t>
            </a:r>
          </a:p>
          <a:p>
            <a:r>
              <a:rPr lang="en-US" dirty="0" smtClean="0"/>
              <a:t>Where &amp; when was it?</a:t>
            </a:r>
          </a:p>
          <a:p>
            <a:r>
              <a:rPr lang="en-US" dirty="0" smtClean="0"/>
              <a:t>Rate it on a scale of 1-5</a:t>
            </a:r>
          </a:p>
          <a:p>
            <a:r>
              <a:rPr lang="en-US" dirty="0" smtClean="0"/>
              <a:t>Attach photos, programs etc.</a:t>
            </a:r>
          </a:p>
          <a:p>
            <a:pPr lvl="1"/>
            <a:endParaRPr lang="en-US" dirty="0" smtClean="0"/>
          </a:p>
          <a:p>
            <a:endParaRPr lang="en-US" dirty="0"/>
          </a:p>
        </p:txBody>
      </p:sp>
      <p:pic>
        <p:nvPicPr>
          <p:cNvPr id="6" name="Picture 5">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14341" t="5757" r="60563" b="22819"/>
          <a:stretch/>
        </p:blipFill>
        <p:spPr>
          <a:xfrm>
            <a:off x="4648200" y="1409700"/>
            <a:ext cx="3769360" cy="4038600"/>
          </a:xfrm>
          <a:prstGeom prst="rect">
            <a:avLst/>
          </a:prstGeom>
        </p:spPr>
      </p:pic>
    </p:spTree>
    <p:extLst>
      <p:ext uri="{BB962C8B-B14F-4D97-AF65-F5344CB8AC3E}">
        <p14:creationId xmlns:p14="http://schemas.microsoft.com/office/powerpoint/2010/main" val="3828859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Communication Collaboration</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Jason asked communications to collaborate on </a:t>
            </a:r>
          </a:p>
          <a:p>
            <a:pPr marL="0" indent="0">
              <a:buNone/>
            </a:pPr>
            <a:r>
              <a:rPr lang="en-US" dirty="0"/>
              <a:t> </a:t>
            </a:r>
            <a:r>
              <a:rPr lang="en-US" dirty="0" smtClean="0"/>
              <a:t>   film series</a:t>
            </a:r>
          </a:p>
          <a:p>
            <a:r>
              <a:rPr lang="en-US" dirty="0" smtClean="0"/>
              <a:t>Paula asked communications for video interns</a:t>
            </a:r>
          </a:p>
          <a:p>
            <a:r>
              <a:rPr lang="en-US" dirty="0" smtClean="0"/>
              <a:t>Class was creating “PSA” videos for “clients”</a:t>
            </a:r>
          </a:p>
          <a:p>
            <a:r>
              <a:rPr lang="en-US" dirty="0" smtClean="0"/>
              <a:t>Educated class on Bystander Intervention</a:t>
            </a:r>
          </a:p>
          <a:p>
            <a:pPr lvl="1"/>
            <a:r>
              <a:rPr lang="en-US" dirty="0" smtClean="0"/>
              <a:t>Do </a:t>
            </a:r>
            <a:r>
              <a:rPr lang="en-US" dirty="0"/>
              <a:t>Your Part PSA </a:t>
            </a:r>
            <a:r>
              <a:rPr lang="en-US" dirty="0">
                <a:sym typeface="Wingdings" panose="05000000000000000000" pitchFamily="2" charset="2"/>
              </a:rPr>
              <a:t> </a:t>
            </a:r>
            <a:r>
              <a:rPr lang="en-US" dirty="0" smtClean="0">
                <a:sym typeface="Wingdings" panose="05000000000000000000" pitchFamily="2" charset="2"/>
              </a:rPr>
              <a:t>Generic Topics (1</a:t>
            </a:r>
            <a:r>
              <a:rPr lang="en-US" baseline="30000" dirty="0" smtClean="0">
                <a:sym typeface="Wingdings" panose="05000000000000000000" pitchFamily="2" charset="2"/>
              </a:rPr>
              <a:t>st</a:t>
            </a:r>
            <a:r>
              <a:rPr lang="en-US" dirty="0" smtClean="0">
                <a:sym typeface="Wingdings" panose="05000000000000000000" pitchFamily="2" charset="2"/>
              </a:rPr>
              <a:t> Class)</a:t>
            </a:r>
            <a:endParaRPr lang="en-US" dirty="0"/>
          </a:p>
          <a:p>
            <a:r>
              <a:rPr lang="en-US" dirty="0" smtClean="0"/>
              <a:t>Educated class on Sexual Assault</a:t>
            </a:r>
          </a:p>
          <a:p>
            <a:pPr lvl="1"/>
            <a:r>
              <a:rPr lang="en-US" dirty="0" smtClean="0"/>
              <a:t>Do </a:t>
            </a:r>
            <a:r>
              <a:rPr lang="en-US" dirty="0"/>
              <a:t>Your Part PSA </a:t>
            </a:r>
            <a:r>
              <a:rPr lang="en-US" dirty="0">
                <a:sym typeface="Wingdings" panose="05000000000000000000" pitchFamily="2" charset="2"/>
              </a:rPr>
              <a:t> Sexual </a:t>
            </a:r>
            <a:r>
              <a:rPr lang="en-US" dirty="0" smtClean="0">
                <a:sym typeface="Wingdings" panose="05000000000000000000" pitchFamily="2" charset="2"/>
              </a:rPr>
              <a:t>Assault  (2</a:t>
            </a:r>
            <a:r>
              <a:rPr lang="en-US" baseline="30000" dirty="0" smtClean="0">
                <a:sym typeface="Wingdings" panose="05000000000000000000" pitchFamily="2" charset="2"/>
              </a:rPr>
              <a:t>nd</a:t>
            </a:r>
            <a:r>
              <a:rPr lang="en-US" dirty="0" smtClean="0">
                <a:sym typeface="Wingdings" panose="05000000000000000000" pitchFamily="2" charset="2"/>
              </a:rPr>
              <a:t> Class)</a:t>
            </a:r>
          </a:p>
          <a:p>
            <a:pPr marL="0" indent="0">
              <a:buNone/>
            </a:pPr>
            <a:endParaRPr lang="en-US" dirty="0"/>
          </a:p>
          <a:p>
            <a:endParaRPr lang="en-US" dirty="0"/>
          </a:p>
        </p:txBody>
      </p:sp>
    </p:spTree>
    <p:extLst>
      <p:ext uri="{BB962C8B-B14F-4D97-AF65-F5344CB8AC3E}">
        <p14:creationId xmlns:p14="http://schemas.microsoft.com/office/powerpoint/2010/main" val="977910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Communication Collaboration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hlinkClick r:id="rId3"/>
              </a:rPr>
              <a:t>NEW: Buffalo State Supports Survivors</a:t>
            </a:r>
            <a:r>
              <a:rPr lang="en-US" dirty="0" smtClean="0"/>
              <a:t> </a:t>
            </a:r>
            <a:r>
              <a:rPr lang="en-US" sz="1050" i="1" dirty="0"/>
              <a:t>(communications class</a:t>
            </a:r>
            <a:r>
              <a:rPr lang="en-US" sz="1050" i="1" dirty="0" smtClean="0"/>
              <a:t>)</a:t>
            </a:r>
            <a:br>
              <a:rPr lang="en-US" sz="1050" i="1" dirty="0" smtClean="0"/>
            </a:br>
            <a:endParaRPr lang="en-US" sz="1050" i="1" dirty="0"/>
          </a:p>
          <a:p>
            <a:r>
              <a:rPr lang="en-US" u="sng" dirty="0">
                <a:hlinkClick r:id="rId4"/>
              </a:rPr>
              <a:t>Survivor Story - I Love Consent – Do Your Part</a:t>
            </a:r>
            <a:r>
              <a:rPr lang="en-US" dirty="0"/>
              <a:t> </a:t>
            </a:r>
            <a:r>
              <a:rPr lang="en-US" sz="1050" i="1" dirty="0"/>
              <a:t>(</a:t>
            </a:r>
            <a:r>
              <a:rPr lang="en-US" sz="1050" i="1" dirty="0" smtClean="0"/>
              <a:t>communications)</a:t>
            </a:r>
            <a:br>
              <a:rPr lang="en-US" sz="1050" i="1" dirty="0" smtClean="0"/>
            </a:br>
            <a:endParaRPr lang="en-US" sz="1050" i="1" dirty="0" smtClean="0"/>
          </a:p>
          <a:p>
            <a:r>
              <a:rPr lang="en-US" u="sng" dirty="0" smtClean="0">
                <a:hlinkClick r:id="rId5"/>
              </a:rPr>
              <a:t>What to </a:t>
            </a:r>
            <a:r>
              <a:rPr lang="en-US" u="sng" dirty="0">
                <a:hlinkClick r:id="rId5"/>
              </a:rPr>
              <a:t>do if you are sexually assaulted?</a:t>
            </a:r>
            <a:r>
              <a:rPr lang="en-US" dirty="0"/>
              <a:t>  </a:t>
            </a:r>
            <a:r>
              <a:rPr lang="en-US" sz="1300" i="1" dirty="0"/>
              <a:t>(</a:t>
            </a:r>
            <a:r>
              <a:rPr lang="en-US" sz="1300" i="1" dirty="0" smtClean="0"/>
              <a:t>communications)</a:t>
            </a:r>
            <a:br>
              <a:rPr lang="en-US" sz="1300" i="1" dirty="0" smtClean="0"/>
            </a:br>
            <a:endParaRPr lang="en-US" sz="1300" i="1" dirty="0"/>
          </a:p>
          <a:p>
            <a:r>
              <a:rPr lang="en-US" u="sng" dirty="0">
                <a:hlinkClick r:id="rId6"/>
              </a:rPr>
              <a:t>Consent Program Kickoff Video</a:t>
            </a:r>
            <a:r>
              <a:rPr lang="en-US" dirty="0"/>
              <a:t>  </a:t>
            </a:r>
            <a:r>
              <a:rPr lang="en-US" sz="1200" i="1" dirty="0"/>
              <a:t>(health promotions peer educators recorded</a:t>
            </a:r>
            <a:r>
              <a:rPr lang="en-US" sz="1200" i="1" dirty="0" smtClean="0"/>
              <a:t>)</a:t>
            </a:r>
            <a:br>
              <a:rPr lang="en-US" sz="1200" i="1" dirty="0" smtClean="0"/>
            </a:br>
            <a:endParaRPr lang="en-US" sz="1200" i="1" dirty="0"/>
          </a:p>
          <a:p>
            <a:r>
              <a:rPr lang="en-US" sz="2400" u="sng" dirty="0">
                <a:hlinkClick r:id="rId7"/>
              </a:rPr>
              <a:t>I Love Consent: Sexual Assault Awareness Playlist and </a:t>
            </a:r>
            <a:r>
              <a:rPr lang="en-US" sz="2400" u="sng" dirty="0" smtClean="0">
                <a:hlinkClick r:id="rId7"/>
              </a:rPr>
              <a:t>PSAs</a:t>
            </a:r>
            <a:r>
              <a:rPr lang="en-US" sz="2400" dirty="0" smtClean="0"/>
              <a:t> </a:t>
            </a:r>
            <a:r>
              <a:rPr lang="en-US" sz="1050" i="1" dirty="0"/>
              <a:t>(health promotions peer educators recorded) </a:t>
            </a:r>
            <a:r>
              <a:rPr lang="en-US" sz="1050" i="1" dirty="0" smtClean="0"/>
              <a:t/>
            </a:r>
            <a:br>
              <a:rPr lang="en-US" sz="1050" i="1" dirty="0" smtClean="0"/>
            </a:br>
            <a:endParaRPr lang="en-US" sz="1050" i="1" dirty="0"/>
          </a:p>
          <a:p>
            <a:r>
              <a:rPr lang="en-US" sz="2400" u="sng" dirty="0" smtClean="0">
                <a:hlinkClick r:id="rId8"/>
              </a:rPr>
              <a:t>Take </a:t>
            </a:r>
            <a:r>
              <a:rPr lang="en-US" sz="2400" u="sng" dirty="0">
                <a:hlinkClick r:id="rId8"/>
              </a:rPr>
              <a:t>Back The Night Montage Videos</a:t>
            </a:r>
            <a:r>
              <a:rPr lang="en-US" sz="2400" dirty="0"/>
              <a:t> </a:t>
            </a:r>
            <a:r>
              <a:rPr lang="en-US" sz="1050" i="1" dirty="0"/>
              <a:t>(misc. communications or TFA students record)</a:t>
            </a:r>
          </a:p>
          <a:p>
            <a:endParaRPr lang="en-US" dirty="0"/>
          </a:p>
        </p:txBody>
      </p:sp>
    </p:spTree>
    <p:extLst>
      <p:ext uri="{BB962C8B-B14F-4D97-AF65-F5344CB8AC3E}">
        <p14:creationId xmlns:p14="http://schemas.microsoft.com/office/powerpoint/2010/main" val="705983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How to utilize them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ym typeface="Wingdings" panose="05000000000000000000" pitchFamily="2" charset="2"/>
              </a:rPr>
              <a:t>Trainings</a:t>
            </a:r>
          </a:p>
          <a:p>
            <a:pPr lvl="1"/>
            <a:r>
              <a:rPr lang="en-US" dirty="0" smtClean="0">
                <a:sym typeface="Wingdings" panose="05000000000000000000" pitchFamily="2" charset="2"/>
              </a:rPr>
              <a:t>Peer Educators</a:t>
            </a:r>
          </a:p>
          <a:p>
            <a:pPr lvl="1"/>
            <a:r>
              <a:rPr lang="en-US" dirty="0" smtClean="0">
                <a:sym typeface="Wingdings" panose="05000000000000000000" pitchFamily="2" charset="2"/>
              </a:rPr>
              <a:t>Paraprofessional Staff</a:t>
            </a:r>
          </a:p>
          <a:p>
            <a:r>
              <a:rPr lang="en-US" dirty="0" smtClean="0">
                <a:sym typeface="Wingdings" panose="05000000000000000000" pitchFamily="2" charset="2"/>
              </a:rPr>
              <a:t>Workshops</a:t>
            </a:r>
          </a:p>
          <a:p>
            <a:pPr lvl="1"/>
            <a:r>
              <a:rPr lang="en-US" dirty="0" smtClean="0">
                <a:sym typeface="Wingdings" panose="05000000000000000000" pitchFamily="2" charset="2"/>
              </a:rPr>
              <a:t>I LOVE Consent</a:t>
            </a:r>
          </a:p>
          <a:p>
            <a:pPr lvl="1"/>
            <a:r>
              <a:rPr lang="en-US" dirty="0" smtClean="0">
                <a:sym typeface="Wingdings" panose="05000000000000000000" pitchFamily="2" charset="2"/>
              </a:rPr>
              <a:t>Don’t Cancel That Class</a:t>
            </a:r>
          </a:p>
          <a:p>
            <a:r>
              <a:rPr lang="en-US" dirty="0" smtClean="0">
                <a:sym typeface="Wingdings" panose="05000000000000000000" pitchFamily="2" charset="2"/>
              </a:rPr>
              <a:t>Social Media</a:t>
            </a:r>
          </a:p>
          <a:p>
            <a:r>
              <a:rPr lang="en-US" dirty="0" smtClean="0">
                <a:sym typeface="Wingdings" panose="05000000000000000000" pitchFamily="2" charset="2"/>
              </a:rPr>
              <a:t>Promotion </a:t>
            </a:r>
          </a:p>
          <a:p>
            <a:pPr lvl="1"/>
            <a:r>
              <a:rPr lang="en-US" sz="1300" i="1" dirty="0" smtClean="0">
                <a:sym typeface="Wingdings" panose="05000000000000000000" pitchFamily="2" charset="2"/>
              </a:rPr>
              <a:t>(TBTN; SHATTARED; Therapy Dogs; AOD; </a:t>
            </a:r>
            <a:r>
              <a:rPr lang="en-US" sz="1300" i="1" dirty="0" err="1" smtClean="0">
                <a:sym typeface="Wingdings" panose="05000000000000000000" pitchFamily="2" charset="2"/>
              </a:rPr>
              <a:t>Misc</a:t>
            </a:r>
            <a:r>
              <a:rPr lang="en-US" sz="1300" i="1" dirty="0" smtClean="0">
                <a:sym typeface="Wingdings" panose="05000000000000000000" pitchFamily="2" charset="2"/>
              </a:rPr>
              <a:t> Events)</a:t>
            </a:r>
          </a:p>
          <a:p>
            <a:r>
              <a:rPr lang="en-US" dirty="0" smtClean="0">
                <a:sym typeface="Wingdings" panose="05000000000000000000" pitchFamily="2" charset="2"/>
              </a:rPr>
              <a:t>Sanctioned Students</a:t>
            </a:r>
          </a:p>
          <a:p>
            <a:r>
              <a:rPr lang="en-US" dirty="0" smtClean="0">
                <a:sym typeface="Wingdings" panose="05000000000000000000" pitchFamily="2" charset="2"/>
              </a:rPr>
              <a:t>Data/Assessment </a:t>
            </a:r>
          </a:p>
          <a:p>
            <a:pPr lvl="1"/>
            <a:r>
              <a:rPr lang="en-US" sz="1800" i="1" dirty="0" smtClean="0">
                <a:sym typeface="Wingdings" panose="05000000000000000000" pitchFamily="2" charset="2"/>
              </a:rPr>
              <a:t>(views, likes, comments, subscriptions etc.)</a:t>
            </a:r>
          </a:p>
          <a:p>
            <a:pPr marL="0" indent="0">
              <a:buNone/>
            </a:pPr>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503819"/>
            <a:ext cx="3581400" cy="20145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171" y="4190345"/>
            <a:ext cx="1905000" cy="1905000"/>
          </a:xfrm>
          <a:prstGeom prst="rect">
            <a:avLst/>
          </a:prstGeom>
        </p:spPr>
      </p:pic>
      <p:sp>
        <p:nvSpPr>
          <p:cNvPr id="8" name="TextBox 7"/>
          <p:cNvSpPr txBox="1"/>
          <p:nvPr/>
        </p:nvSpPr>
        <p:spPr>
          <a:xfrm>
            <a:off x="5181600" y="1003756"/>
            <a:ext cx="3581400" cy="430887"/>
          </a:xfrm>
          <a:prstGeom prst="rect">
            <a:avLst/>
          </a:prstGeom>
          <a:noFill/>
          <a:ln>
            <a:solidFill>
              <a:schemeClr val="tx1"/>
            </a:solidFill>
          </a:ln>
        </p:spPr>
        <p:txBody>
          <a:bodyPr wrap="square" rtlCol="0">
            <a:spAutoFit/>
          </a:bodyPr>
          <a:lstStyle/>
          <a:p>
            <a:pPr algn="ctr"/>
            <a:r>
              <a:rPr lang="en-US" sz="1100" dirty="0" smtClean="0"/>
              <a:t>Residence Life Window Painting Contest: Sexual Assault &amp; Take Back The Night Awareness</a:t>
            </a:r>
            <a:endParaRPr lang="en-US" sz="1100" dirty="0"/>
          </a:p>
        </p:txBody>
      </p:sp>
      <p:sp>
        <p:nvSpPr>
          <p:cNvPr id="9" name="TextBox 8"/>
          <p:cNvSpPr txBox="1"/>
          <p:nvPr/>
        </p:nvSpPr>
        <p:spPr>
          <a:xfrm>
            <a:off x="4800600" y="3701845"/>
            <a:ext cx="4336143" cy="430887"/>
          </a:xfrm>
          <a:prstGeom prst="rect">
            <a:avLst/>
          </a:prstGeom>
          <a:noFill/>
          <a:ln>
            <a:solidFill>
              <a:schemeClr val="tx1"/>
            </a:solidFill>
          </a:ln>
        </p:spPr>
        <p:txBody>
          <a:bodyPr wrap="square" rtlCol="0">
            <a:spAutoFit/>
          </a:bodyPr>
          <a:lstStyle/>
          <a:p>
            <a:pPr algn="ctr"/>
            <a:r>
              <a:rPr lang="en-US" sz="1100" dirty="0" smtClean="0"/>
              <a:t>Therapy Dog Workshops</a:t>
            </a:r>
          </a:p>
          <a:p>
            <a:pPr algn="ctr"/>
            <a:r>
              <a:rPr lang="en-US" sz="1100" dirty="0" smtClean="0"/>
              <a:t>Break Down Barriers &amp; Open Dialogue with Difficult Conversations</a:t>
            </a:r>
            <a:endParaRPr lang="en-US" sz="1100" dirty="0"/>
          </a:p>
        </p:txBody>
      </p:sp>
    </p:spTree>
    <p:extLst>
      <p:ext uri="{BB962C8B-B14F-4D97-AF65-F5344CB8AC3E}">
        <p14:creationId xmlns:p14="http://schemas.microsoft.com/office/powerpoint/2010/main" val="1895814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Promote Events &amp; Information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385" y="4237258"/>
            <a:ext cx="1905000" cy="1905000"/>
          </a:xfrm>
          <a:prstGeom prst="rect">
            <a:avLst/>
          </a:prstGeom>
        </p:spPr>
      </p:pic>
      <p:sp>
        <p:nvSpPr>
          <p:cNvPr id="8" name="TextBox 7"/>
          <p:cNvSpPr txBox="1"/>
          <p:nvPr/>
        </p:nvSpPr>
        <p:spPr>
          <a:xfrm>
            <a:off x="5181600" y="1142999"/>
            <a:ext cx="3581400" cy="430887"/>
          </a:xfrm>
          <a:prstGeom prst="rect">
            <a:avLst/>
          </a:prstGeom>
          <a:noFill/>
          <a:ln>
            <a:solidFill>
              <a:schemeClr val="tx1"/>
            </a:solidFill>
          </a:ln>
        </p:spPr>
        <p:txBody>
          <a:bodyPr wrap="square" rtlCol="0">
            <a:spAutoFit/>
          </a:bodyPr>
          <a:lstStyle/>
          <a:p>
            <a:pPr algn="ctr"/>
            <a:r>
              <a:rPr lang="en-US" sz="1100" dirty="0" smtClean="0"/>
              <a:t>Buffalo State Record: School Newspaper Online</a:t>
            </a:r>
          </a:p>
          <a:p>
            <a:pPr algn="ctr"/>
            <a:r>
              <a:rPr lang="en-US" sz="1100" dirty="0" smtClean="0"/>
              <a:t>Links to Videos, Webpage, Information &amp; Events</a:t>
            </a:r>
            <a:endParaRPr lang="en-US" sz="1100" dirty="0"/>
          </a:p>
        </p:txBody>
      </p:sp>
      <p:sp>
        <p:nvSpPr>
          <p:cNvPr id="9" name="TextBox 8"/>
          <p:cNvSpPr txBox="1"/>
          <p:nvPr/>
        </p:nvSpPr>
        <p:spPr>
          <a:xfrm>
            <a:off x="304800" y="1143000"/>
            <a:ext cx="4336143" cy="430887"/>
          </a:xfrm>
          <a:prstGeom prst="rect">
            <a:avLst/>
          </a:prstGeom>
          <a:noFill/>
          <a:ln>
            <a:solidFill>
              <a:schemeClr val="tx1"/>
            </a:solidFill>
          </a:ln>
        </p:spPr>
        <p:txBody>
          <a:bodyPr wrap="square" rtlCol="0">
            <a:spAutoFit/>
          </a:bodyPr>
          <a:lstStyle/>
          <a:p>
            <a:pPr algn="ctr"/>
            <a:r>
              <a:rPr lang="en-US" sz="1100" dirty="0" smtClean="0"/>
              <a:t>Therapy Dog Workshops</a:t>
            </a:r>
          </a:p>
          <a:p>
            <a:pPr algn="ctr"/>
            <a:r>
              <a:rPr lang="en-US" sz="1100" dirty="0" smtClean="0"/>
              <a:t>Break Down Barriers &amp; Open Dialogue with Difficult Conversations</a:t>
            </a:r>
            <a:endParaRPr lang="en-US" sz="11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726287"/>
            <a:ext cx="2358571" cy="235857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7501" t="3516" r="54167" b="16797"/>
          <a:stretch/>
        </p:blipFill>
        <p:spPr>
          <a:xfrm>
            <a:off x="5654561" y="1714013"/>
            <a:ext cx="2783114" cy="217809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8224" y="4084857"/>
            <a:ext cx="2175788" cy="2173515"/>
          </a:xfrm>
          <a:prstGeom prst="rect">
            <a:avLst/>
          </a:prstGeom>
        </p:spPr>
      </p:pic>
    </p:spTree>
    <p:extLst>
      <p:ext uri="{BB962C8B-B14F-4D97-AF65-F5344CB8AC3E}">
        <p14:creationId xmlns:p14="http://schemas.microsoft.com/office/powerpoint/2010/main" val="4141080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YouTube Data &amp; Hits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7500" b="16797"/>
          <a:stretch/>
        </p:blipFill>
        <p:spPr>
          <a:xfrm>
            <a:off x="228600" y="1121229"/>
            <a:ext cx="8915400" cy="5127172"/>
          </a:xfrm>
          <a:prstGeom prst="rect">
            <a:avLst/>
          </a:prstGeom>
        </p:spPr>
      </p:pic>
      <p:sp>
        <p:nvSpPr>
          <p:cNvPr id="5" name="Right Arrow 4"/>
          <p:cNvSpPr/>
          <p:nvPr/>
        </p:nvSpPr>
        <p:spPr>
          <a:xfrm rot="10800000">
            <a:off x="4267200" y="2667000"/>
            <a:ext cx="1905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4953000" y="3314700"/>
            <a:ext cx="1905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776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YouTube Data &amp; Hits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9573" b="16757"/>
          <a:stretch/>
        </p:blipFill>
        <p:spPr>
          <a:xfrm>
            <a:off x="32656" y="1023257"/>
            <a:ext cx="9111343" cy="5225143"/>
          </a:xfrm>
          <a:prstGeom prst="rect">
            <a:avLst/>
          </a:prstGeom>
        </p:spPr>
      </p:pic>
      <p:sp>
        <p:nvSpPr>
          <p:cNvPr id="5" name="Right Arrow 4"/>
          <p:cNvSpPr/>
          <p:nvPr/>
        </p:nvSpPr>
        <p:spPr>
          <a:xfrm>
            <a:off x="-1371600" y="2286000"/>
            <a:ext cx="1905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543300" y="1676400"/>
            <a:ext cx="1905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216399" y="4976515"/>
            <a:ext cx="1905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539671" y="2024743"/>
            <a:ext cx="1905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38400" y="1592942"/>
            <a:ext cx="1101271" cy="646331"/>
          </a:xfrm>
          <a:prstGeom prst="rect">
            <a:avLst/>
          </a:prstGeom>
          <a:noFill/>
          <a:ln>
            <a:solidFill>
              <a:schemeClr val="tx1"/>
            </a:solidFill>
          </a:ln>
        </p:spPr>
        <p:txBody>
          <a:bodyPr wrap="square" rtlCol="0">
            <a:spAutoFit/>
          </a:bodyPr>
          <a:lstStyle/>
          <a:p>
            <a:pPr algn="ctr"/>
            <a:r>
              <a:rPr lang="en-US" b="1" dirty="0" smtClean="0">
                <a:solidFill>
                  <a:srgbClr val="FF0000"/>
                </a:solidFill>
              </a:rPr>
              <a:t>Views &amp; Likes</a:t>
            </a:r>
            <a:endParaRPr lang="en-US" b="1" dirty="0">
              <a:solidFill>
                <a:srgbClr val="FF0000"/>
              </a:solidFill>
            </a:endParaRPr>
          </a:p>
        </p:txBody>
      </p:sp>
      <p:sp>
        <p:nvSpPr>
          <p:cNvPr id="10" name="TextBox 9"/>
          <p:cNvSpPr txBox="1"/>
          <p:nvPr/>
        </p:nvSpPr>
        <p:spPr>
          <a:xfrm>
            <a:off x="1641929" y="2299145"/>
            <a:ext cx="1253671" cy="1477328"/>
          </a:xfrm>
          <a:prstGeom prst="rect">
            <a:avLst/>
          </a:prstGeom>
          <a:noFill/>
          <a:ln>
            <a:solidFill>
              <a:schemeClr val="tx1"/>
            </a:solidFill>
          </a:ln>
        </p:spPr>
        <p:txBody>
          <a:bodyPr wrap="square" rtlCol="0">
            <a:spAutoFit/>
          </a:bodyPr>
          <a:lstStyle/>
          <a:p>
            <a:pPr algn="ctr"/>
            <a:r>
              <a:rPr lang="en-US" b="1" dirty="0" smtClean="0">
                <a:solidFill>
                  <a:srgbClr val="FF0000"/>
                </a:solidFill>
              </a:rPr>
              <a:t>300+ Views in less than 4 months</a:t>
            </a:r>
          </a:p>
          <a:p>
            <a:pPr algn="ctr"/>
            <a:r>
              <a:rPr lang="en-US" b="1" dirty="0" smtClean="0">
                <a:solidFill>
                  <a:srgbClr val="FF0000"/>
                </a:solidFill>
              </a:rPr>
              <a:t>Published</a:t>
            </a:r>
            <a:endParaRPr lang="en-US" b="1" dirty="0">
              <a:solidFill>
                <a:srgbClr val="FF0000"/>
              </a:solidFill>
            </a:endParaRPr>
          </a:p>
        </p:txBody>
      </p:sp>
      <p:sp>
        <p:nvSpPr>
          <p:cNvPr id="11" name="TextBox 10"/>
          <p:cNvSpPr txBox="1"/>
          <p:nvPr/>
        </p:nvSpPr>
        <p:spPr>
          <a:xfrm>
            <a:off x="4191000" y="3771900"/>
            <a:ext cx="1955798" cy="923330"/>
          </a:xfrm>
          <a:prstGeom prst="rect">
            <a:avLst/>
          </a:prstGeom>
          <a:noFill/>
          <a:ln>
            <a:solidFill>
              <a:schemeClr val="tx1"/>
            </a:solidFill>
          </a:ln>
        </p:spPr>
        <p:txBody>
          <a:bodyPr wrap="square" rtlCol="0">
            <a:spAutoFit/>
          </a:bodyPr>
          <a:lstStyle/>
          <a:p>
            <a:pPr algn="ctr"/>
            <a:r>
              <a:rPr lang="en-US" b="1" dirty="0" smtClean="0">
                <a:solidFill>
                  <a:srgbClr val="FF0000"/>
                </a:solidFill>
              </a:rPr>
              <a:t>Student Interaction and Comments</a:t>
            </a:r>
            <a:endParaRPr lang="en-US" b="1" dirty="0">
              <a:solidFill>
                <a:srgbClr val="FF0000"/>
              </a:solidFill>
            </a:endParaRPr>
          </a:p>
        </p:txBody>
      </p:sp>
    </p:spTree>
    <p:extLst>
      <p:ext uri="{BB962C8B-B14F-4D97-AF65-F5344CB8AC3E}">
        <p14:creationId xmlns:p14="http://schemas.microsoft.com/office/powerpoint/2010/main" val="147601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Student Centered  </a:t>
            </a:r>
            <a:r>
              <a:rPr lang="en-US" dirty="0" smtClean="0"/>
              <a:t/>
            </a:r>
            <a:br>
              <a:rPr lang="en-US" dirty="0" smtClean="0"/>
            </a:br>
            <a:r>
              <a:rPr lang="en-US" dirty="0" smtClean="0"/>
              <a:t>&amp; </a:t>
            </a:r>
            <a:r>
              <a:rPr lang="en-US" dirty="0"/>
              <a:t>Sustainable Methods for Education on Sexual Assault </a:t>
            </a:r>
          </a:p>
        </p:txBody>
      </p:sp>
      <p:sp>
        <p:nvSpPr>
          <p:cNvPr id="3" name="Subtitle 2"/>
          <p:cNvSpPr>
            <a:spLocks noGrp="1"/>
          </p:cNvSpPr>
          <p:nvPr>
            <p:ph type="subTitle" idx="1"/>
          </p:nvPr>
        </p:nvSpPr>
        <p:spPr>
          <a:xfrm>
            <a:off x="1371600" y="3962400"/>
            <a:ext cx="6400800" cy="1752600"/>
          </a:xfrm>
        </p:spPr>
        <p:txBody>
          <a:bodyPr/>
          <a:lstStyle/>
          <a:p>
            <a:r>
              <a:rPr lang="en-US" dirty="0" smtClean="0"/>
              <a:t>Paula Madrigal, MSW</a:t>
            </a:r>
          </a:p>
          <a:p>
            <a:r>
              <a:rPr lang="en-US" dirty="0" smtClean="0"/>
              <a:t>Jason Parker, M.A.</a:t>
            </a:r>
            <a:endParaRPr lang="en-US" dirty="0"/>
          </a:p>
        </p:txBody>
      </p:sp>
    </p:spTree>
    <p:extLst>
      <p:ext uri="{BB962C8B-B14F-4D97-AF65-F5344CB8AC3E}">
        <p14:creationId xmlns:p14="http://schemas.microsoft.com/office/powerpoint/2010/main" val="178765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YouTube Data &amp; Hits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0134" b="18053"/>
          <a:stretch/>
        </p:blipFill>
        <p:spPr>
          <a:xfrm>
            <a:off x="1143000" y="1001486"/>
            <a:ext cx="6705600" cy="5094514"/>
          </a:xfrm>
          <a:prstGeom prst="rect">
            <a:avLst/>
          </a:prstGeom>
        </p:spPr>
      </p:pic>
      <p:sp>
        <p:nvSpPr>
          <p:cNvPr id="9" name="Right Arrow 8"/>
          <p:cNvSpPr/>
          <p:nvPr/>
        </p:nvSpPr>
        <p:spPr>
          <a:xfrm>
            <a:off x="5029200" y="3352800"/>
            <a:ext cx="9144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429000" y="3352800"/>
            <a:ext cx="9144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676400" y="3352800"/>
            <a:ext cx="10287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729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YouTube Data &amp; Hits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9091" b="15503"/>
          <a:stretch/>
        </p:blipFill>
        <p:spPr>
          <a:xfrm>
            <a:off x="1295400" y="1143000"/>
            <a:ext cx="6400800" cy="4977203"/>
          </a:xfrm>
          <a:prstGeom prst="rect">
            <a:avLst/>
          </a:prstGeom>
        </p:spPr>
      </p:pic>
      <p:sp>
        <p:nvSpPr>
          <p:cNvPr id="5" name="Right Arrow 4"/>
          <p:cNvSpPr/>
          <p:nvPr/>
        </p:nvSpPr>
        <p:spPr>
          <a:xfrm>
            <a:off x="838200" y="2743200"/>
            <a:ext cx="1905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826986" y="4724400"/>
            <a:ext cx="1905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38600" y="4191000"/>
            <a:ext cx="1066800" cy="2424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894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Strengths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sym typeface="Wingdings" panose="05000000000000000000" pitchFamily="2" charset="2"/>
              </a:rPr>
              <a:t>Sustainable</a:t>
            </a:r>
          </a:p>
          <a:p>
            <a:r>
              <a:rPr lang="en-US" dirty="0" smtClean="0">
                <a:sym typeface="Wingdings" panose="05000000000000000000" pitchFamily="2" charset="2"/>
              </a:rPr>
              <a:t>Little to no cost (school provides equipment to rent)</a:t>
            </a:r>
          </a:p>
          <a:p>
            <a:r>
              <a:rPr lang="en-US" dirty="0" smtClean="0">
                <a:sym typeface="Wingdings" panose="05000000000000000000" pitchFamily="2" charset="2"/>
              </a:rPr>
              <a:t>Created by students – what they think are the most important issues to immediately capture</a:t>
            </a:r>
          </a:p>
          <a:p>
            <a:r>
              <a:rPr lang="en-US" dirty="0" smtClean="0">
                <a:sym typeface="Wingdings" panose="05000000000000000000" pitchFamily="2" charset="2"/>
              </a:rPr>
              <a:t>Grass roots/holistic and inexpensive – includes bystander intervention message</a:t>
            </a:r>
          </a:p>
          <a:p>
            <a:r>
              <a:rPr lang="en-US" dirty="0" smtClean="0">
                <a:sym typeface="Wingdings" panose="05000000000000000000" pitchFamily="2" charset="2"/>
              </a:rPr>
              <a:t>Unique to the campus/culture</a:t>
            </a:r>
          </a:p>
          <a:p>
            <a:r>
              <a:rPr lang="en-US" dirty="0" smtClean="0">
                <a:sym typeface="Wingdings" panose="05000000000000000000" pitchFamily="2" charset="2"/>
              </a:rPr>
              <a:t>Can be shared/used among similar campuses/groups</a:t>
            </a:r>
          </a:p>
          <a:p>
            <a:pPr marL="0" indent="0">
              <a:buNone/>
            </a:pPr>
            <a:endParaRPr lang="en-US" dirty="0"/>
          </a:p>
          <a:p>
            <a:endParaRPr lang="en-US" dirty="0"/>
          </a:p>
        </p:txBody>
      </p:sp>
    </p:spTree>
    <p:extLst>
      <p:ext uri="{BB962C8B-B14F-4D97-AF65-F5344CB8AC3E}">
        <p14:creationId xmlns:p14="http://schemas.microsoft.com/office/powerpoint/2010/main" val="1331621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Student Feedback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 </a:t>
            </a:r>
            <a:r>
              <a:rPr lang="en-US" dirty="0"/>
              <a:t>really enjoyed watching the </a:t>
            </a:r>
            <a:r>
              <a:rPr lang="en-US" dirty="0" err="1"/>
              <a:t>youtube</a:t>
            </a:r>
            <a:r>
              <a:rPr lang="en-US" dirty="0"/>
              <a:t> videos. One of the first videos that I seen was the take back the night. I really liked the performances that I seen in the video. I really wished that I went to the event. </a:t>
            </a:r>
            <a:r>
              <a:rPr lang="en-US" b="1" u="sng" dirty="0">
                <a:solidFill>
                  <a:srgbClr val="FF0000"/>
                </a:solidFill>
              </a:rPr>
              <a:t>Another video that I watched is the I love consent video. I think the sexual consent is a huge problem</a:t>
            </a:r>
            <a:r>
              <a:rPr lang="en-US" dirty="0"/>
              <a:t> and needs to be addressed. The I love consent video only had 310 views, I think you should promote the </a:t>
            </a:r>
            <a:r>
              <a:rPr lang="en-US" dirty="0" err="1"/>
              <a:t>youtube</a:t>
            </a:r>
            <a:r>
              <a:rPr lang="en-US" dirty="0"/>
              <a:t> page more. Make it mandatory to watch these videos so students are aware. Another one I watched was the sexual </a:t>
            </a:r>
            <a:r>
              <a:rPr lang="en-US" dirty="0" err="1"/>
              <a:t>assault.I</a:t>
            </a:r>
            <a:r>
              <a:rPr lang="en-US" dirty="0"/>
              <a:t> did not know that this happens so often, </a:t>
            </a:r>
            <a:r>
              <a:rPr lang="en-US" dirty="0" err="1"/>
              <a:t>i</a:t>
            </a:r>
            <a:r>
              <a:rPr lang="en-US" dirty="0"/>
              <a:t> did not know that 60% is not reported. Just like the consent video I think it should have more videos</a:t>
            </a:r>
            <a:r>
              <a:rPr lang="en-US" dirty="0" smtClean="0"/>
              <a:t>.” </a:t>
            </a:r>
            <a:endParaRPr lang="en-US" dirty="0"/>
          </a:p>
        </p:txBody>
      </p:sp>
    </p:spTree>
    <p:extLst>
      <p:ext uri="{BB962C8B-B14F-4D97-AF65-F5344CB8AC3E}">
        <p14:creationId xmlns:p14="http://schemas.microsoft.com/office/powerpoint/2010/main" val="1410049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Student Feedback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b="1" u="sng" dirty="0" smtClean="0">
                <a:solidFill>
                  <a:srgbClr val="FF0000"/>
                </a:solidFill>
              </a:rPr>
              <a:t>This </a:t>
            </a:r>
            <a:r>
              <a:rPr lang="en-US" b="1" u="sng" dirty="0">
                <a:solidFill>
                  <a:srgbClr val="FF0000"/>
                </a:solidFill>
              </a:rPr>
              <a:t>video has directly impacted the way I see college</a:t>
            </a:r>
            <a:r>
              <a:rPr lang="en-US" dirty="0"/>
              <a:t>. To this point, I have struggled with my GPA, and started to get into trouble. Dropping out crosses my mind multiple times every day. To me, this is by far the most important video that could be shown to incoming Freshmen. </a:t>
            </a:r>
            <a:r>
              <a:rPr lang="en-US" b="1" u="sng" dirty="0">
                <a:solidFill>
                  <a:srgbClr val="FF0000"/>
                </a:solidFill>
              </a:rPr>
              <a:t>We don't want to hear professors talk about what not to do. We don't want to talk to our parents about it either because parents can be harsh sometimes on the subject of school. What we want to see is students who were previously in our position and made it out..” Thanks to this video, I will be seeking help and becoming more involved in on-campus groups that will help me see college in a different, more pleasant </a:t>
            </a:r>
            <a:r>
              <a:rPr lang="en-US" b="1" u="sng" dirty="0" smtClean="0">
                <a:solidFill>
                  <a:srgbClr val="FF0000"/>
                </a:solidFill>
              </a:rPr>
              <a:t>light.”</a:t>
            </a:r>
            <a:endParaRPr lang="en-US" b="1" u="sng" dirty="0">
              <a:solidFill>
                <a:srgbClr val="FF0000"/>
              </a:solidFill>
            </a:endParaRPr>
          </a:p>
        </p:txBody>
      </p:sp>
    </p:spTree>
    <p:extLst>
      <p:ext uri="{BB962C8B-B14F-4D97-AF65-F5344CB8AC3E}">
        <p14:creationId xmlns:p14="http://schemas.microsoft.com/office/powerpoint/2010/main" val="812118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Student Feedback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“Watched </a:t>
            </a:r>
            <a:r>
              <a:rPr lang="en-US" dirty="0"/>
              <a:t>a movie on masculinity and sexual </a:t>
            </a:r>
            <a:r>
              <a:rPr lang="en-US" dirty="0" err="1"/>
              <a:t>assualt</a:t>
            </a:r>
            <a:r>
              <a:rPr lang="en-US" dirty="0"/>
              <a:t>. It was a good film and really gets the point across that speaking up about something sexist etc. wont make you less of a </a:t>
            </a:r>
            <a:r>
              <a:rPr lang="en-US" dirty="0" smtClean="0"/>
              <a:t>man”</a:t>
            </a:r>
          </a:p>
          <a:p>
            <a:r>
              <a:rPr lang="en-US" dirty="0" smtClean="0"/>
              <a:t>“I </a:t>
            </a:r>
            <a:r>
              <a:rPr lang="en-US" dirty="0"/>
              <a:t>really enjoyed going to the workshops. </a:t>
            </a:r>
            <a:r>
              <a:rPr lang="en-US" b="1" u="sng" dirty="0">
                <a:solidFill>
                  <a:srgbClr val="FF0000"/>
                </a:solidFill>
              </a:rPr>
              <a:t>The Anne Frank project presentations </a:t>
            </a:r>
            <a:r>
              <a:rPr lang="en-US" dirty="0"/>
              <a:t>were very enjoyable. The videos </a:t>
            </a:r>
            <a:r>
              <a:rPr lang="en-US" dirty="0" err="1"/>
              <a:t>i</a:t>
            </a:r>
            <a:r>
              <a:rPr lang="en-US" dirty="0"/>
              <a:t> watched on the </a:t>
            </a:r>
            <a:r>
              <a:rPr lang="en-US" dirty="0" err="1"/>
              <a:t>youtube</a:t>
            </a:r>
            <a:r>
              <a:rPr lang="en-US" dirty="0"/>
              <a:t> channel(Sexual Assault PSA,I Heart Consent, Stress and </a:t>
            </a:r>
            <a:r>
              <a:rPr lang="en-US" dirty="0" err="1"/>
              <a:t>Rentention</a:t>
            </a:r>
            <a:r>
              <a:rPr lang="en-US" dirty="0"/>
              <a:t> </a:t>
            </a:r>
            <a:r>
              <a:rPr lang="en-US" dirty="0" err="1"/>
              <a:t>PSA,Do</a:t>
            </a:r>
            <a:r>
              <a:rPr lang="en-US" dirty="0"/>
              <a:t> your part PSA,) were very good yet </a:t>
            </a:r>
            <a:r>
              <a:rPr lang="en-US" dirty="0" err="1"/>
              <a:t>i</a:t>
            </a:r>
            <a:r>
              <a:rPr lang="en-US" dirty="0"/>
              <a:t> felt were a little short </a:t>
            </a:r>
            <a:r>
              <a:rPr lang="en-US" dirty="0" err="1"/>
              <a:t>i</a:t>
            </a:r>
            <a:r>
              <a:rPr lang="en-US" dirty="0"/>
              <a:t> wish they had been slightly longer. And </a:t>
            </a:r>
            <a:r>
              <a:rPr lang="en-US" dirty="0" err="1"/>
              <a:t>i</a:t>
            </a:r>
            <a:r>
              <a:rPr lang="en-US" dirty="0"/>
              <a:t> wish there were more videos posted up on a more weekly basics. The </a:t>
            </a:r>
            <a:r>
              <a:rPr lang="en-US" dirty="0" err="1"/>
              <a:t>facebook</a:t>
            </a:r>
            <a:r>
              <a:rPr lang="en-US" dirty="0"/>
              <a:t> page was very informative with daily post but wish you could post </a:t>
            </a:r>
            <a:r>
              <a:rPr lang="en-US" dirty="0" smtClean="0"/>
              <a:t>more”</a:t>
            </a:r>
            <a:endParaRPr lang="en-US" dirty="0"/>
          </a:p>
        </p:txBody>
      </p:sp>
    </p:spTree>
    <p:extLst>
      <p:ext uri="{BB962C8B-B14F-4D97-AF65-F5344CB8AC3E}">
        <p14:creationId xmlns:p14="http://schemas.microsoft.com/office/powerpoint/2010/main" val="2287316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Event Evaluation: Student Feedback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8202389"/>
              </p:ext>
            </p:extLst>
          </p:nvPr>
        </p:nvGraphicFramePr>
        <p:xfrm>
          <a:off x="1066800" y="990600"/>
          <a:ext cx="7010400" cy="5105398"/>
        </p:xfrm>
        <a:graphic>
          <a:graphicData uri="http://schemas.openxmlformats.org/drawingml/2006/table">
            <a:tbl>
              <a:tblPr firstRow="1" firstCol="1" bandRow="1">
                <a:tableStyleId>{5C22544A-7EE6-4342-B048-85BDC9FD1C3A}</a:tableStyleId>
              </a:tblPr>
              <a:tblGrid>
                <a:gridCol w="2916827"/>
                <a:gridCol w="4093573"/>
              </a:tblGrid>
              <a:tr h="966415">
                <a:tc>
                  <a:txBody>
                    <a:bodyPr/>
                    <a:lstStyle/>
                    <a:p>
                      <a:pPr marL="0" marR="0">
                        <a:lnSpc>
                          <a:spcPts val="1215"/>
                        </a:lnSpc>
                        <a:spcBef>
                          <a:spcPts val="0"/>
                        </a:spcBef>
                        <a:spcAft>
                          <a:spcPts val="0"/>
                        </a:spcAft>
                      </a:pPr>
                      <a:r>
                        <a:rPr lang="en-US" sz="900" spc="10" dirty="0">
                          <a:effectLst/>
                          <a:highlight>
                            <a:srgbClr val="FFFF00"/>
                          </a:highlight>
                        </a:rPr>
                        <a:t>FEMALE STUDENT #3</a:t>
                      </a:r>
                      <a:endParaRPr lang="en-US" sz="1100" dirty="0">
                        <a:effectLst/>
                      </a:endParaRPr>
                    </a:p>
                    <a:p>
                      <a:pPr marL="0" marR="0">
                        <a:lnSpc>
                          <a:spcPts val="1215"/>
                        </a:lnSpc>
                        <a:spcBef>
                          <a:spcPts val="0"/>
                        </a:spcBef>
                        <a:spcAft>
                          <a:spcPts val="0"/>
                        </a:spcAft>
                      </a:pPr>
                      <a:r>
                        <a:rPr lang="en-US" sz="900" spc="10" dirty="0">
                          <a:effectLst/>
                        </a:rPr>
                        <a:t> </a:t>
                      </a:r>
                      <a:endParaRPr lang="en-US" sz="1100" dirty="0">
                        <a:effectLst/>
                      </a:endParaRPr>
                    </a:p>
                    <a:p>
                      <a:pPr marL="0" marR="0">
                        <a:lnSpc>
                          <a:spcPts val="1215"/>
                        </a:lnSpc>
                        <a:spcBef>
                          <a:spcPts val="0"/>
                        </a:spcBef>
                        <a:spcAft>
                          <a:spcPts val="0"/>
                        </a:spcAft>
                      </a:pPr>
                      <a:r>
                        <a:rPr lang="en-US" sz="900" spc="10" dirty="0">
                          <a:effectLst/>
                        </a:rPr>
                        <a:t>Name of the Event, Training, Workshop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66675" marB="66675"/>
                </a:tc>
                <a:tc>
                  <a:txBody>
                    <a:bodyPr/>
                    <a:lstStyle/>
                    <a:p>
                      <a:pPr marL="0" marR="0">
                        <a:lnSpc>
                          <a:spcPts val="1215"/>
                        </a:lnSpc>
                        <a:spcBef>
                          <a:spcPts val="0"/>
                        </a:spcBef>
                        <a:spcAft>
                          <a:spcPts val="0"/>
                        </a:spcAft>
                      </a:pPr>
                      <a:r>
                        <a:rPr lang="en-US" sz="900" spc="10">
                          <a:effectLst/>
                        </a:rPr>
                        <a:t> </a:t>
                      </a:r>
                      <a:endParaRPr lang="en-US" sz="1100">
                        <a:effectLst/>
                      </a:endParaRPr>
                    </a:p>
                    <a:p>
                      <a:pPr marL="0" marR="0">
                        <a:lnSpc>
                          <a:spcPts val="1215"/>
                        </a:lnSpc>
                        <a:spcBef>
                          <a:spcPts val="0"/>
                        </a:spcBef>
                        <a:spcAft>
                          <a:spcPts val="0"/>
                        </a:spcAft>
                      </a:pPr>
                      <a:r>
                        <a:rPr lang="en-US" sz="900" spc="10">
                          <a:effectLst/>
                        </a:rPr>
                        <a:t> </a:t>
                      </a:r>
                      <a:endParaRPr lang="en-US" sz="1100">
                        <a:effectLst/>
                      </a:endParaRPr>
                    </a:p>
                    <a:p>
                      <a:pPr marL="0" marR="0">
                        <a:lnSpc>
                          <a:spcPts val="1215"/>
                        </a:lnSpc>
                        <a:spcBef>
                          <a:spcPts val="0"/>
                        </a:spcBef>
                        <a:spcAft>
                          <a:spcPts val="0"/>
                        </a:spcAft>
                      </a:pPr>
                      <a:r>
                        <a:rPr lang="en-US" sz="900" spc="10">
                          <a:effectLst/>
                        </a:rPr>
                        <a:t>Consent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85725" marT="66675" marB="66675"/>
                </a:tc>
              </a:tr>
              <a:tr h="364600">
                <a:tc>
                  <a:txBody>
                    <a:bodyPr/>
                    <a:lstStyle/>
                    <a:p>
                      <a:pPr marL="0" marR="0">
                        <a:lnSpc>
                          <a:spcPts val="1215"/>
                        </a:lnSpc>
                        <a:spcBef>
                          <a:spcPts val="0"/>
                        </a:spcBef>
                        <a:spcAft>
                          <a:spcPts val="0"/>
                        </a:spcAft>
                      </a:pPr>
                      <a:r>
                        <a:rPr lang="en-US" sz="900" spc="10">
                          <a:effectLst/>
                        </a:rPr>
                        <a:t>Who facilitated it?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66675" marB="66675"/>
                </a:tc>
                <a:tc>
                  <a:txBody>
                    <a:bodyPr/>
                    <a:lstStyle/>
                    <a:p>
                      <a:pPr marL="0" marR="0">
                        <a:lnSpc>
                          <a:spcPts val="1215"/>
                        </a:lnSpc>
                        <a:spcBef>
                          <a:spcPts val="0"/>
                        </a:spcBef>
                        <a:spcAft>
                          <a:spcPts val="0"/>
                        </a:spcAft>
                      </a:pPr>
                      <a:r>
                        <a:rPr lang="en-US" sz="900" spc="10">
                          <a:effectLst/>
                        </a:rPr>
                        <a:t>Paula Madrigal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85725" marT="66675" marB="66675"/>
                </a:tc>
              </a:tr>
              <a:tr h="364600">
                <a:tc>
                  <a:txBody>
                    <a:bodyPr/>
                    <a:lstStyle/>
                    <a:p>
                      <a:pPr marL="0" marR="0">
                        <a:lnSpc>
                          <a:spcPts val="1215"/>
                        </a:lnSpc>
                        <a:spcBef>
                          <a:spcPts val="0"/>
                        </a:spcBef>
                        <a:spcAft>
                          <a:spcPts val="0"/>
                        </a:spcAft>
                      </a:pPr>
                      <a:r>
                        <a:rPr lang="en-US" sz="900" spc="10">
                          <a:effectLst/>
                        </a:rPr>
                        <a:t>How did you hear about it?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66675" marB="66675"/>
                </a:tc>
                <a:tc>
                  <a:txBody>
                    <a:bodyPr/>
                    <a:lstStyle/>
                    <a:p>
                      <a:pPr marL="0" marR="0">
                        <a:lnSpc>
                          <a:spcPts val="1215"/>
                        </a:lnSpc>
                        <a:spcBef>
                          <a:spcPts val="0"/>
                        </a:spcBef>
                        <a:spcAft>
                          <a:spcPts val="0"/>
                        </a:spcAft>
                      </a:pPr>
                      <a:r>
                        <a:rPr lang="en-US" sz="900" spc="10">
                          <a:effectLst/>
                        </a:rPr>
                        <a:t>Paula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85725" marT="66675" marB="66675"/>
                </a:tc>
              </a:tr>
              <a:tr h="364600">
                <a:tc>
                  <a:txBody>
                    <a:bodyPr/>
                    <a:lstStyle/>
                    <a:p>
                      <a:pPr marL="0" marR="0">
                        <a:lnSpc>
                          <a:spcPts val="1215"/>
                        </a:lnSpc>
                        <a:spcBef>
                          <a:spcPts val="0"/>
                        </a:spcBef>
                        <a:spcAft>
                          <a:spcPts val="0"/>
                        </a:spcAft>
                      </a:pPr>
                      <a:r>
                        <a:rPr lang="en-US" sz="900" spc="10">
                          <a:effectLst/>
                        </a:rPr>
                        <a:t>When was it?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66675" marB="66675"/>
                </a:tc>
                <a:tc>
                  <a:txBody>
                    <a:bodyPr/>
                    <a:lstStyle/>
                    <a:p>
                      <a:pPr marL="0" marR="0">
                        <a:lnSpc>
                          <a:spcPts val="1215"/>
                        </a:lnSpc>
                        <a:spcBef>
                          <a:spcPts val="0"/>
                        </a:spcBef>
                        <a:spcAft>
                          <a:spcPts val="0"/>
                        </a:spcAft>
                      </a:pPr>
                      <a:r>
                        <a:rPr lang="en-US" sz="900" spc="10">
                          <a:effectLst/>
                        </a:rPr>
                        <a:t>Wednesday, March 18, 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85725" marT="66675" marB="66675"/>
                </a:tc>
              </a:tr>
              <a:tr h="565204">
                <a:tc>
                  <a:txBody>
                    <a:bodyPr/>
                    <a:lstStyle/>
                    <a:p>
                      <a:pPr marL="0" marR="0">
                        <a:lnSpc>
                          <a:spcPts val="1215"/>
                        </a:lnSpc>
                        <a:spcBef>
                          <a:spcPts val="0"/>
                        </a:spcBef>
                        <a:spcAft>
                          <a:spcPts val="0"/>
                        </a:spcAft>
                      </a:pPr>
                      <a:r>
                        <a:rPr lang="en-US" sz="900" spc="10">
                          <a:effectLst/>
                        </a:rPr>
                        <a:t>Photos, flyers, programs or paperwork from the event.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66675" marB="66675" anchor="ctr"/>
                </a:tc>
                <a:tc>
                  <a:txBody>
                    <a:bodyPr/>
                    <a:lstStyle/>
                    <a:p>
                      <a:pPr>
                        <a:lnSpc>
                          <a:spcPct val="107000"/>
                        </a:lnSpc>
                      </a:pPr>
                      <a:endParaRPr lang="en-US" sz="1100">
                        <a:effectLst/>
                        <a:latin typeface="Calibri" panose="020F0502020204030204" pitchFamily="34" charset="0"/>
                      </a:endParaRPr>
                    </a:p>
                  </a:txBody>
                  <a:tcPr marL="0" marR="85725" marT="66675" marB="66675" anchor="ctr"/>
                </a:tc>
              </a:tr>
              <a:tr h="346545">
                <a:tc gridSpan="2">
                  <a:txBody>
                    <a:bodyPr/>
                    <a:lstStyle/>
                    <a:p>
                      <a:pPr marL="0" marR="0">
                        <a:lnSpc>
                          <a:spcPct val="107000"/>
                        </a:lnSpc>
                        <a:spcBef>
                          <a:spcPts val="0"/>
                        </a:spcBef>
                        <a:spcAft>
                          <a:spcPts val="0"/>
                        </a:spcAft>
                      </a:pPr>
                      <a:r>
                        <a:rPr lang="en-US" sz="900" spc="1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123825" anchor="ctr"/>
                </a:tc>
                <a:tc hMerge="1">
                  <a:txBody>
                    <a:bodyPr/>
                    <a:lstStyle/>
                    <a:p>
                      <a:endParaRPr lang="en-US"/>
                    </a:p>
                  </a:txBody>
                  <a:tcPr/>
                </a:tc>
              </a:tr>
              <a:tr h="565204">
                <a:tc>
                  <a:txBody>
                    <a:bodyPr/>
                    <a:lstStyle/>
                    <a:p>
                      <a:pPr marL="0" marR="0">
                        <a:lnSpc>
                          <a:spcPts val="1215"/>
                        </a:lnSpc>
                        <a:spcBef>
                          <a:spcPts val="0"/>
                        </a:spcBef>
                        <a:spcAft>
                          <a:spcPts val="0"/>
                        </a:spcAft>
                      </a:pPr>
                      <a:r>
                        <a:rPr lang="en-US" sz="900" spc="10">
                          <a:effectLst/>
                        </a:rPr>
                        <a:t>I enjoyed attending this event/activity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66675" marB="66675"/>
                </a:tc>
                <a:tc>
                  <a:txBody>
                    <a:bodyPr/>
                    <a:lstStyle/>
                    <a:p>
                      <a:pPr marL="0" marR="0">
                        <a:lnSpc>
                          <a:spcPts val="1215"/>
                        </a:lnSpc>
                        <a:spcBef>
                          <a:spcPts val="0"/>
                        </a:spcBef>
                        <a:spcAft>
                          <a:spcPts val="0"/>
                        </a:spcAft>
                      </a:pPr>
                      <a:r>
                        <a:rPr lang="en-US" sz="900" spc="10">
                          <a:effectLst/>
                        </a:rPr>
                        <a:t>Strongly 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85725" marT="66675" marB="66675"/>
                </a:tc>
              </a:tr>
              <a:tr h="1568230">
                <a:tc>
                  <a:txBody>
                    <a:bodyPr/>
                    <a:lstStyle/>
                    <a:p>
                      <a:pPr marL="0" marR="0">
                        <a:lnSpc>
                          <a:spcPts val="1215"/>
                        </a:lnSpc>
                        <a:spcBef>
                          <a:spcPts val="0"/>
                        </a:spcBef>
                        <a:spcAft>
                          <a:spcPts val="0"/>
                        </a:spcAft>
                      </a:pPr>
                      <a:r>
                        <a:rPr lang="en-US" sz="900" spc="10" dirty="0">
                          <a:effectLst/>
                        </a:rPr>
                        <a:t>Thoughts, comments and/or suggestions about the activity completed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66675" marB="66675"/>
                </a:tc>
                <a:tc>
                  <a:txBody>
                    <a:bodyPr/>
                    <a:lstStyle/>
                    <a:p>
                      <a:pPr marL="0" marR="0">
                        <a:lnSpc>
                          <a:spcPts val="1215"/>
                        </a:lnSpc>
                        <a:spcBef>
                          <a:spcPts val="0"/>
                        </a:spcBef>
                        <a:spcAft>
                          <a:spcPts val="0"/>
                        </a:spcAft>
                      </a:pPr>
                      <a:r>
                        <a:rPr lang="en-US" sz="900" spc="10" dirty="0">
                          <a:effectLst/>
                        </a:rPr>
                        <a:t>I thought the workshop was quite entertaining. It was interesting to hear the different points of view that people have on getting consent. It's also important to know these kind of things in respect for yourself as well as your partner. More people should be aware that consent is something important. The snacks were really good as well!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85725" marT="66675" marB="66675"/>
                </a:tc>
              </a:tr>
            </a:tbl>
          </a:graphicData>
        </a:graphic>
      </p:graphicFrame>
    </p:spTree>
    <p:extLst>
      <p:ext uri="{BB962C8B-B14F-4D97-AF65-F5344CB8AC3E}">
        <p14:creationId xmlns:p14="http://schemas.microsoft.com/office/powerpoint/2010/main" val="500867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Final Thoughts/Papers: Student Feedback</a:t>
            </a:r>
            <a:endParaRPr lang="en-US" dirty="0"/>
          </a:p>
        </p:txBody>
      </p:sp>
      <p:sp>
        <p:nvSpPr>
          <p:cNvPr id="3" name="Content Placeholder 2"/>
          <p:cNvSpPr>
            <a:spLocks noGrp="1"/>
          </p:cNvSpPr>
          <p:nvPr>
            <p:ph idx="1"/>
          </p:nvPr>
        </p:nvSpPr>
        <p:spPr/>
        <p:txBody>
          <a:bodyPr/>
          <a:lstStyle/>
          <a:p>
            <a:r>
              <a:rPr lang="en-US" dirty="0"/>
              <a:t>“I feel like the “I heart consent” campaign was a nice program to sit through because I got to learn a lot of statistics about rape and consent that I had not known. I learned that about 90% of college rape cases happened in the first four semesters of a woman’s college career. I learned that as far as consent “yes means yes”</a:t>
            </a:r>
          </a:p>
        </p:txBody>
      </p:sp>
    </p:spTree>
    <p:extLst>
      <p:ext uri="{BB962C8B-B14F-4D97-AF65-F5344CB8AC3E}">
        <p14:creationId xmlns:p14="http://schemas.microsoft.com/office/powerpoint/2010/main" val="546134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Final Thoughts/Papers: Student Feedback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t>
            </a:r>
            <a:r>
              <a:rPr lang="en-US" b="1" u="sng" dirty="0" smtClean="0">
                <a:solidFill>
                  <a:srgbClr val="FF0000"/>
                </a:solidFill>
              </a:rPr>
              <a:t>The </a:t>
            </a:r>
            <a:r>
              <a:rPr lang="en-US" b="1" u="sng" dirty="0">
                <a:solidFill>
                  <a:srgbClr val="FF0000"/>
                </a:solidFill>
              </a:rPr>
              <a:t>event I enjoyed the most was the “I heart consent</a:t>
            </a:r>
            <a:r>
              <a:rPr lang="en-US" b="1" u="sng" dirty="0" smtClean="0">
                <a:solidFill>
                  <a:srgbClr val="FF0000"/>
                </a:solidFill>
              </a:rPr>
              <a:t>” I </a:t>
            </a:r>
            <a:r>
              <a:rPr lang="en-US" b="1" u="sng" dirty="0">
                <a:solidFill>
                  <a:srgbClr val="FF0000"/>
                </a:solidFill>
              </a:rPr>
              <a:t>believe this was one of the best events on campus. </a:t>
            </a:r>
            <a:r>
              <a:rPr lang="en-US" dirty="0"/>
              <a:t>There are many issues about sexual consent and rape all over the world and especially on college campus. One in four women with get sexually assault once in their life and 25% is just way too much. People need to learn about consent and how to give consent or receive consent when going to perform in sexual activities. People think just giving signs is actually consent, but it really isn’t. Until the partner they you are going to perform sexual activities with physically says YES then until then she probably didn’t give consent. And people shouldn’t risk getting themselves in trouble over something like that. Something so simple like a yes or a no answer can get a person on campus in serious trouble with the school and in bigger trouble with the law and police and I know nobody does not want to get in trouble with the police on </a:t>
            </a:r>
            <a:r>
              <a:rPr lang="en-US" dirty="0" smtClean="0"/>
              <a:t>campus.</a:t>
            </a:r>
            <a:r>
              <a:rPr lang="en-US" dirty="0"/>
              <a:t> </a:t>
            </a:r>
            <a:r>
              <a:rPr lang="en-US" dirty="0" smtClean="0"/>
              <a:t>Overall </a:t>
            </a:r>
            <a:r>
              <a:rPr lang="en-US" dirty="0"/>
              <a:t>my whole community service experience was actually a good one. I enjoyed doing all the things I did for the community service. Whether it was making flyer for Paula to advertise an event on campus and passing them out</a:t>
            </a:r>
            <a:r>
              <a:rPr lang="en-US" dirty="0" smtClean="0"/>
              <a:t>.”</a:t>
            </a:r>
            <a:endParaRPr lang="en-US" dirty="0"/>
          </a:p>
        </p:txBody>
      </p:sp>
    </p:spTree>
    <p:extLst>
      <p:ext uri="{BB962C8B-B14F-4D97-AF65-F5344CB8AC3E}">
        <p14:creationId xmlns:p14="http://schemas.microsoft.com/office/powerpoint/2010/main" val="457156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Final Thoughts/Papers: Student Feedback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workshop that I participated in was  “I &lt;3 Consent.” In this workshop I learned so much about consent, especially when someone have every right to change his/her mind even if he/she said “yes” in the beginning. They have every right to say no afterwards if they are not comfortable or do not want to have any sexual activities</a:t>
            </a:r>
            <a:r>
              <a:rPr lang="en-US" b="1" u="sng" dirty="0"/>
              <a:t>.</a:t>
            </a:r>
            <a:r>
              <a:rPr lang="en-US" b="1" u="sng" dirty="0">
                <a:solidFill>
                  <a:srgbClr val="FF0000"/>
                </a:solidFill>
              </a:rPr>
              <a:t> Honestly, I wish I knew this sooner. When I learned about this information, I thought about how I was in a coerced relationship in which my ex-boyfriend didn’t respect me or take me into consideration. </a:t>
            </a:r>
            <a:r>
              <a:rPr lang="en-US" dirty="0"/>
              <a:t>I learned that your body can give the wrong message to your partner and they can take your body’s answer instead of your voice. I didn’t know this either but I am glad that I am more aware of it. When I went to this event, I learned all these stuffs that I didn’t know. I wish I was more aware it so that I could have prevent this from happening</a:t>
            </a:r>
            <a:r>
              <a:rPr lang="en-US" dirty="0" smtClean="0"/>
              <a:t>.”</a:t>
            </a:r>
            <a:endParaRPr lang="en-US" dirty="0"/>
          </a:p>
        </p:txBody>
      </p:sp>
    </p:spTree>
    <p:extLst>
      <p:ext uri="{BB962C8B-B14F-4D97-AF65-F5344CB8AC3E}">
        <p14:creationId xmlns:p14="http://schemas.microsoft.com/office/powerpoint/2010/main" val="465877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p:txBody>
          <a:bodyPr/>
          <a:lstStyle/>
          <a:p>
            <a:pPr algn="ctr"/>
            <a:endParaRPr lang="en-US" dirty="0"/>
          </a:p>
          <a:p>
            <a:pPr algn="ctr"/>
            <a:r>
              <a:rPr lang="en-US" dirty="0" smtClean="0"/>
              <a:t>Paula A. Madrigal, MSW</a:t>
            </a:r>
          </a:p>
          <a:p>
            <a:pPr algn="ctr"/>
            <a:r>
              <a:rPr lang="en-US" sz="2000" i="1" dirty="0" smtClean="0"/>
              <a:t>Wellness &amp; Prevention Coordinator</a:t>
            </a:r>
          </a:p>
          <a:p>
            <a:pPr algn="ctr"/>
            <a:r>
              <a:rPr lang="en-US" dirty="0" smtClean="0"/>
              <a:t>Weigel Health Promotions</a:t>
            </a:r>
          </a:p>
          <a:p>
            <a:pPr algn="ctr"/>
            <a:r>
              <a:rPr lang="en-US" dirty="0" smtClean="0">
                <a:hlinkClick r:id="rId3"/>
              </a:rPr>
              <a:t>madrigpa@buffalostate.edu</a:t>
            </a:r>
            <a:endParaRPr lang="en-US" dirty="0" smtClean="0"/>
          </a:p>
          <a:p>
            <a:pPr algn="ctr"/>
            <a:r>
              <a:rPr lang="en-US" dirty="0" smtClean="0"/>
              <a:t>716-878-4719</a:t>
            </a:r>
            <a:endParaRPr lang="en-US" dirty="0"/>
          </a:p>
        </p:txBody>
      </p:sp>
      <p:sp>
        <p:nvSpPr>
          <p:cNvPr id="4" name="Content Placeholder 3"/>
          <p:cNvSpPr>
            <a:spLocks noGrp="1"/>
          </p:cNvSpPr>
          <p:nvPr>
            <p:ph idx="10"/>
          </p:nvPr>
        </p:nvSpPr>
        <p:spPr/>
        <p:txBody>
          <a:bodyPr/>
          <a:lstStyle/>
          <a:p>
            <a:endParaRPr lang="en-US" dirty="0"/>
          </a:p>
          <a:p>
            <a:pPr algn="ctr"/>
            <a:r>
              <a:rPr lang="en-US" dirty="0" smtClean="0"/>
              <a:t>Jason Parker, M.A. </a:t>
            </a:r>
          </a:p>
          <a:p>
            <a:pPr algn="ctr"/>
            <a:r>
              <a:rPr lang="en-US" sz="2000" i="1" dirty="0" smtClean="0"/>
              <a:t>Diversity Program </a:t>
            </a:r>
          </a:p>
          <a:p>
            <a:pPr algn="ctr"/>
            <a:r>
              <a:rPr lang="en-US" sz="2000" i="1" dirty="0" smtClean="0"/>
              <a:t>Coordinator</a:t>
            </a:r>
          </a:p>
          <a:p>
            <a:pPr algn="ctr"/>
            <a:r>
              <a:rPr lang="en-US" dirty="0" smtClean="0"/>
              <a:t>Equity &amp; Campus Diversity</a:t>
            </a:r>
          </a:p>
          <a:p>
            <a:pPr algn="ctr"/>
            <a:r>
              <a:rPr lang="en-US" dirty="0" smtClean="0">
                <a:hlinkClick r:id="rId4"/>
              </a:rPr>
              <a:t>parkerjo@buffalostate.edu</a:t>
            </a:r>
            <a:endParaRPr lang="en-US" dirty="0" smtClean="0"/>
          </a:p>
          <a:p>
            <a:pPr algn="ctr"/>
            <a:r>
              <a:rPr lang="en-US" dirty="0" smtClean="0"/>
              <a:t>716-878-6210</a:t>
            </a:r>
            <a:endParaRPr lang="en-US" dirty="0"/>
          </a:p>
        </p:txBody>
      </p:sp>
      <p:sp>
        <p:nvSpPr>
          <p:cNvPr id="5" name="TextBox 4"/>
          <p:cNvSpPr txBox="1"/>
          <p:nvPr/>
        </p:nvSpPr>
        <p:spPr>
          <a:xfrm>
            <a:off x="762000" y="4191000"/>
            <a:ext cx="7467600" cy="2031325"/>
          </a:xfrm>
          <a:prstGeom prst="rect">
            <a:avLst/>
          </a:prstGeom>
          <a:noFill/>
        </p:spPr>
        <p:txBody>
          <a:bodyPr wrap="square" rtlCol="0">
            <a:spAutoFit/>
          </a:bodyPr>
          <a:lstStyle/>
          <a:p>
            <a:pPr algn="ctr"/>
            <a:endParaRPr lang="en-US" b="1" dirty="0" smtClean="0"/>
          </a:p>
          <a:p>
            <a:pPr algn="ctr"/>
            <a:r>
              <a:rPr lang="en-US" b="1" dirty="0" smtClean="0"/>
              <a:t>Recently featured in:</a:t>
            </a:r>
            <a:endParaRPr lang="en-US" dirty="0" smtClean="0"/>
          </a:p>
          <a:p>
            <a:pPr algn="ctr"/>
            <a:r>
              <a:rPr lang="en-US" u="sng" dirty="0" smtClean="0"/>
              <a:t>NPR This American Life</a:t>
            </a:r>
          </a:p>
          <a:p>
            <a:pPr algn="ctr"/>
            <a:r>
              <a:rPr lang="en-US" dirty="0" smtClean="0">
                <a:hlinkClick r:id="rId5"/>
              </a:rPr>
              <a:t>Episode 557: </a:t>
            </a:r>
            <a:r>
              <a:rPr lang="en-US" i="1" dirty="0" smtClean="0">
                <a:hlinkClick r:id="rId5"/>
              </a:rPr>
              <a:t>“Birds &amp; Bees”</a:t>
            </a:r>
            <a:endParaRPr lang="en-US" i="1" dirty="0" smtClean="0"/>
          </a:p>
          <a:p>
            <a:pPr algn="ctr"/>
            <a:endParaRPr lang="en-US" dirty="0" smtClean="0"/>
          </a:p>
          <a:p>
            <a:pPr algn="ctr"/>
            <a:r>
              <a:rPr lang="en-US" u="sng" dirty="0" smtClean="0"/>
              <a:t>Fusion – ABC News Affiliate</a:t>
            </a:r>
          </a:p>
          <a:p>
            <a:pPr algn="ctr"/>
            <a:r>
              <a:rPr lang="en-US" i="1" dirty="0" smtClean="0">
                <a:hlinkClick r:id="rId6"/>
              </a:rPr>
              <a:t>“Lets stop comparing sex to baseball”</a:t>
            </a:r>
            <a:endParaRPr lang="en-US" i="1" dirty="0"/>
          </a:p>
        </p:txBody>
      </p:sp>
    </p:spTree>
    <p:extLst>
      <p:ext uri="{BB962C8B-B14F-4D97-AF65-F5344CB8AC3E}">
        <p14:creationId xmlns:p14="http://schemas.microsoft.com/office/powerpoint/2010/main" val="600215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Final Thoughts/Papers: Student Feedback</a:t>
            </a:r>
            <a:endParaRPr lang="en-US" dirty="0"/>
          </a:p>
        </p:txBody>
      </p:sp>
      <p:sp>
        <p:nvSpPr>
          <p:cNvPr id="3" name="Content Placeholder 2"/>
          <p:cNvSpPr>
            <a:spLocks noGrp="1"/>
          </p:cNvSpPr>
          <p:nvPr>
            <p:ph idx="1"/>
          </p:nvPr>
        </p:nvSpPr>
        <p:spPr/>
        <p:txBody>
          <a:bodyPr>
            <a:normAutofit/>
          </a:bodyPr>
          <a:lstStyle/>
          <a:p>
            <a:r>
              <a:rPr lang="en-US" dirty="0" smtClean="0"/>
              <a:t>“I </a:t>
            </a:r>
            <a:r>
              <a:rPr lang="en-US" dirty="0"/>
              <a:t>think this is a great workshop </a:t>
            </a:r>
            <a:r>
              <a:rPr lang="en-US" dirty="0" smtClean="0"/>
              <a:t>who </a:t>
            </a:r>
            <a:r>
              <a:rPr lang="en-US" dirty="0"/>
              <a:t>should be spread around more because </a:t>
            </a:r>
            <a:r>
              <a:rPr lang="en-US" b="1" u="sng" dirty="0">
                <a:solidFill>
                  <a:srgbClr val="FF0000"/>
                </a:solidFill>
              </a:rPr>
              <a:t>there are some women, like myself who aren’t fully aware of what consent is. </a:t>
            </a:r>
            <a:r>
              <a:rPr lang="en-US" dirty="0"/>
              <a:t>Or that they definitely have a voice or what their partner can or can’t do. Also that it is okay if they change their answer and their partner must respect their decisions at all times</a:t>
            </a:r>
            <a:r>
              <a:rPr lang="en-US" dirty="0" smtClean="0"/>
              <a:t>.”</a:t>
            </a:r>
            <a:endParaRPr lang="en-US" dirty="0"/>
          </a:p>
        </p:txBody>
      </p:sp>
    </p:spTree>
    <p:extLst>
      <p:ext uri="{BB962C8B-B14F-4D97-AF65-F5344CB8AC3E}">
        <p14:creationId xmlns:p14="http://schemas.microsoft.com/office/powerpoint/2010/main" val="203642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Final Thoughts/Papers: Student Feedback</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 </a:t>
            </a:r>
            <a:r>
              <a:rPr lang="en-US" dirty="0"/>
              <a:t>participated in the I love Consent Workshop which was basically about preventing sexual harassment by teaching individuals that No means No. It was really informative. </a:t>
            </a:r>
            <a:r>
              <a:rPr lang="en-US" b="1" u="sng" dirty="0">
                <a:solidFill>
                  <a:srgbClr val="FF0000"/>
                </a:solidFill>
              </a:rPr>
              <a:t>I also attended lectures given by students who went to Rwanda</a:t>
            </a:r>
            <a:r>
              <a:rPr lang="en-US" dirty="0"/>
              <a:t>, which is a country in the continent of Africa that no more than twenty-one years ago was a product of genocide. These events </a:t>
            </a:r>
            <a:r>
              <a:rPr lang="en-US" dirty="0" err="1"/>
              <a:t>i</a:t>
            </a:r>
            <a:r>
              <a:rPr lang="en-US" dirty="0"/>
              <a:t> attended </a:t>
            </a:r>
            <a:r>
              <a:rPr lang="en-US" dirty="0" err="1"/>
              <a:t>i</a:t>
            </a:r>
            <a:r>
              <a:rPr lang="en-US" dirty="0"/>
              <a:t> have to say was an eye opener</a:t>
            </a:r>
            <a:r>
              <a:rPr lang="en-US" b="1" u="sng" dirty="0">
                <a:solidFill>
                  <a:srgbClr val="FF0000"/>
                </a:solidFill>
              </a:rPr>
              <a:t>. I also attended the workshop the NIA Mentor program had on campus, which was to write letters to Ferguson High School students, giving those words of inspiration and motivation. This program is by far my favorite because </a:t>
            </a:r>
            <a:r>
              <a:rPr lang="en-US" b="1" u="sng" dirty="0" err="1">
                <a:solidFill>
                  <a:srgbClr val="FF0000"/>
                </a:solidFill>
              </a:rPr>
              <a:t>i</a:t>
            </a:r>
            <a:r>
              <a:rPr lang="en-US" b="1" u="sng" dirty="0">
                <a:solidFill>
                  <a:srgbClr val="FF0000"/>
                </a:solidFill>
              </a:rPr>
              <a:t> got to meet so many new people as well as motivate these young’s students, despite everything occurring in their hometown, helping them find hope. I loved it so much </a:t>
            </a:r>
            <a:r>
              <a:rPr lang="en-US" b="1" u="sng" dirty="0" err="1">
                <a:solidFill>
                  <a:srgbClr val="FF0000"/>
                </a:solidFill>
              </a:rPr>
              <a:t>i</a:t>
            </a:r>
            <a:r>
              <a:rPr lang="en-US" b="1" u="sng" dirty="0">
                <a:solidFill>
                  <a:srgbClr val="FF0000"/>
                </a:solidFill>
              </a:rPr>
              <a:t> am actually applying to be a part of the program so it was a great opportunity that </a:t>
            </a:r>
            <a:r>
              <a:rPr lang="en-US" b="1" u="sng" dirty="0" err="1">
                <a:solidFill>
                  <a:srgbClr val="FF0000"/>
                </a:solidFill>
              </a:rPr>
              <a:t>i</a:t>
            </a:r>
            <a:r>
              <a:rPr lang="en-US" b="1" u="sng" dirty="0">
                <a:solidFill>
                  <a:srgbClr val="FF0000"/>
                </a:solidFill>
              </a:rPr>
              <a:t> wouldn't have been a part of if </a:t>
            </a:r>
            <a:r>
              <a:rPr lang="en-US" b="1" u="sng" dirty="0" err="1">
                <a:solidFill>
                  <a:srgbClr val="FF0000"/>
                </a:solidFill>
              </a:rPr>
              <a:t>i</a:t>
            </a:r>
            <a:r>
              <a:rPr lang="en-US" b="1" u="sng" dirty="0">
                <a:solidFill>
                  <a:srgbClr val="FF0000"/>
                </a:solidFill>
              </a:rPr>
              <a:t> had not been a part of Paula’s Community Service Program.</a:t>
            </a:r>
            <a:r>
              <a:rPr lang="en-US" dirty="0"/>
              <a:t> I would not have changed anything, </a:t>
            </a:r>
            <a:r>
              <a:rPr lang="en-US" dirty="0" err="1"/>
              <a:t>i</a:t>
            </a:r>
            <a:r>
              <a:rPr lang="en-US" dirty="0"/>
              <a:t> am glad </a:t>
            </a:r>
            <a:r>
              <a:rPr lang="en-US" dirty="0" err="1"/>
              <a:t>i</a:t>
            </a:r>
            <a:r>
              <a:rPr lang="en-US" dirty="0"/>
              <a:t> had to do community service but most of all glad </a:t>
            </a:r>
            <a:r>
              <a:rPr lang="en-US" dirty="0" err="1"/>
              <a:t>i</a:t>
            </a:r>
            <a:r>
              <a:rPr lang="en-US" dirty="0"/>
              <a:t> had the opportunity to complete my hours with Paula. This programs allows you to complete your hours by going out on campus and just getting involved and it works out perfectly because at the end of the day you find things that interest you and that you want to be a part of. I have to say this experience has helped me be more social and just get a little out my shell more. I was able to attend all these different events and get involve, and go to these events and be social and most of all get to know different people that </a:t>
            </a:r>
            <a:r>
              <a:rPr lang="en-US" dirty="0" err="1"/>
              <a:t>i</a:t>
            </a:r>
            <a:r>
              <a:rPr lang="en-US" dirty="0"/>
              <a:t> would have never encountered otherwise</a:t>
            </a:r>
            <a:r>
              <a:rPr lang="en-US" dirty="0" smtClean="0"/>
              <a:t>.”</a:t>
            </a:r>
            <a:endParaRPr lang="en-US" dirty="0"/>
          </a:p>
        </p:txBody>
      </p:sp>
    </p:spTree>
    <p:extLst>
      <p:ext uri="{BB962C8B-B14F-4D97-AF65-F5344CB8AC3E}">
        <p14:creationId xmlns:p14="http://schemas.microsoft.com/office/powerpoint/2010/main" val="1521471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Challenges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sym typeface="Wingdings" panose="05000000000000000000" pitchFamily="2" charset="2"/>
              </a:rPr>
              <a:t>Time</a:t>
            </a:r>
          </a:p>
          <a:p>
            <a:r>
              <a:rPr lang="en-US" dirty="0" smtClean="0">
                <a:sym typeface="Wingdings" panose="05000000000000000000" pitchFamily="2" charset="2"/>
              </a:rPr>
              <a:t>Script Writing</a:t>
            </a:r>
          </a:p>
          <a:p>
            <a:r>
              <a:rPr lang="en-US" dirty="0" smtClean="0">
                <a:sym typeface="Wingdings" panose="05000000000000000000" pitchFamily="2" charset="2"/>
              </a:rPr>
              <a:t>Review &amp; Approve</a:t>
            </a:r>
          </a:p>
          <a:p>
            <a:r>
              <a:rPr lang="en-US" dirty="0" smtClean="0">
                <a:sym typeface="Wingdings" panose="05000000000000000000" pitchFamily="2" charset="2"/>
              </a:rPr>
              <a:t>Attention to details</a:t>
            </a:r>
          </a:p>
          <a:p>
            <a:r>
              <a:rPr lang="en-US" dirty="0" smtClean="0">
                <a:sym typeface="Wingdings" panose="05000000000000000000" pitchFamily="2" charset="2"/>
              </a:rPr>
              <a:t>If information/data/statistics change</a:t>
            </a:r>
          </a:p>
          <a:p>
            <a:pPr marL="0" indent="0">
              <a:buNone/>
            </a:pPr>
            <a:endParaRPr lang="en-US" dirty="0"/>
          </a:p>
          <a:p>
            <a:endParaRPr lang="en-US" dirty="0"/>
          </a:p>
        </p:txBody>
      </p:sp>
    </p:spTree>
    <p:extLst>
      <p:ext uri="{BB962C8B-B14F-4D97-AF65-F5344CB8AC3E}">
        <p14:creationId xmlns:p14="http://schemas.microsoft.com/office/powerpoint/2010/main" val="654752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Future Thoughts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sym typeface="Wingdings" panose="05000000000000000000" pitchFamily="2" charset="2"/>
              </a:rPr>
              <a:t>Include additional departments</a:t>
            </a:r>
          </a:p>
          <a:p>
            <a:pPr lvl="1"/>
            <a:r>
              <a:rPr lang="en-US" dirty="0" smtClean="0">
                <a:sym typeface="Wingdings" panose="05000000000000000000" pitchFamily="2" charset="2"/>
              </a:rPr>
              <a:t>Script writing</a:t>
            </a:r>
          </a:p>
          <a:p>
            <a:pPr lvl="1"/>
            <a:r>
              <a:rPr lang="en-US" dirty="0" smtClean="0">
                <a:sym typeface="Wingdings" panose="05000000000000000000" pitchFamily="2" charset="2"/>
              </a:rPr>
              <a:t>Marketing classes</a:t>
            </a:r>
          </a:p>
          <a:p>
            <a:pPr lvl="1"/>
            <a:r>
              <a:rPr lang="en-US" dirty="0" smtClean="0">
                <a:sym typeface="Wingdings" panose="05000000000000000000" pitchFamily="2" charset="2"/>
              </a:rPr>
              <a:t>Assessment classes</a:t>
            </a:r>
          </a:p>
          <a:p>
            <a:pPr lvl="1"/>
            <a:r>
              <a:rPr lang="en-US" dirty="0" smtClean="0">
                <a:sym typeface="Wingdings" panose="05000000000000000000" pitchFamily="2" charset="2"/>
              </a:rPr>
              <a:t>Study data</a:t>
            </a:r>
          </a:p>
          <a:p>
            <a:pPr lvl="1"/>
            <a:r>
              <a:rPr lang="en-US" dirty="0" smtClean="0">
                <a:sym typeface="Wingdings" panose="05000000000000000000" pitchFamily="2" charset="2"/>
              </a:rPr>
              <a:t>Continue building video “library”</a:t>
            </a:r>
          </a:p>
          <a:p>
            <a:pPr marL="0" indent="0">
              <a:buNone/>
            </a:pPr>
            <a:endParaRPr lang="en-US" dirty="0"/>
          </a:p>
          <a:p>
            <a:endParaRPr lang="en-US" dirty="0"/>
          </a:p>
        </p:txBody>
      </p:sp>
    </p:spTree>
    <p:extLst>
      <p:ext uri="{BB962C8B-B14F-4D97-AF65-F5344CB8AC3E}">
        <p14:creationId xmlns:p14="http://schemas.microsoft.com/office/powerpoint/2010/main" val="1060168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blip>
          <a:stretch>
            <a:fillRect/>
          </a:stretch>
        </p:blipFill>
        <p:spPr>
          <a:xfrm>
            <a:off x="6537639" y="4648200"/>
            <a:ext cx="2606361" cy="1854153"/>
          </a:xfrm>
          <a:prstGeom prst="rect">
            <a:avLst/>
          </a:prstGeom>
        </p:spPr>
      </p:pic>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PSA Videos: Theatre</a:t>
            </a:r>
            <a:endParaRPr lang="en-US" dirty="0"/>
          </a:p>
        </p:txBody>
      </p:sp>
      <p:sp>
        <p:nvSpPr>
          <p:cNvPr id="3" name="Content Placeholder 2"/>
          <p:cNvSpPr>
            <a:spLocks noGrp="1"/>
          </p:cNvSpPr>
          <p:nvPr>
            <p:ph idx="1"/>
          </p:nvPr>
        </p:nvSpPr>
        <p:spPr/>
        <p:txBody>
          <a:bodyPr>
            <a:normAutofit/>
          </a:bodyPr>
          <a:lstStyle/>
          <a:p>
            <a:r>
              <a:rPr lang="en-US" dirty="0" smtClean="0">
                <a:sym typeface="Wingdings" panose="05000000000000000000" pitchFamily="2" charset="2"/>
              </a:rPr>
              <a:t>Create a “teaser” video to promote and encourage students to attend</a:t>
            </a:r>
          </a:p>
          <a:p>
            <a:r>
              <a:rPr lang="en-US" dirty="0" smtClean="0">
                <a:sym typeface="Wingdings" panose="05000000000000000000" pitchFamily="2" charset="2"/>
              </a:rPr>
              <a:t>Multiple methods of providing information to students – by students</a:t>
            </a:r>
          </a:p>
          <a:p>
            <a:r>
              <a:rPr lang="en-US" dirty="0" smtClean="0">
                <a:sym typeface="Wingdings" panose="05000000000000000000" pitchFamily="2" charset="2"/>
              </a:rPr>
              <a:t>New students to provide the same or new pieces</a:t>
            </a:r>
          </a:p>
          <a:p>
            <a:r>
              <a:rPr lang="en-US" dirty="0" smtClean="0">
                <a:sym typeface="Wingdings" panose="05000000000000000000" pitchFamily="2" charset="2"/>
              </a:rPr>
              <a:t>Travel, engage and raise awareness (on/off campus)</a:t>
            </a:r>
          </a:p>
          <a:p>
            <a:r>
              <a:rPr lang="en-US" dirty="0" smtClean="0">
                <a:sym typeface="Wingdings" panose="05000000000000000000" pitchFamily="2" charset="2"/>
              </a:rPr>
              <a:t>Collaborate with faculty/staff for extra credit etc.</a:t>
            </a:r>
          </a:p>
          <a:p>
            <a:r>
              <a:rPr lang="en-US" dirty="0" smtClean="0">
                <a:sym typeface="Wingdings" panose="05000000000000000000" pitchFamily="2" charset="2"/>
              </a:rPr>
              <a:t>Some students won’t go – will leave early</a:t>
            </a:r>
          </a:p>
          <a:p>
            <a:pPr marL="0" indent="0">
              <a:buNone/>
            </a:pPr>
            <a:endParaRPr lang="en-US" dirty="0"/>
          </a:p>
          <a:p>
            <a:endParaRPr lang="en-US" dirty="0"/>
          </a:p>
        </p:txBody>
      </p:sp>
    </p:spTree>
    <p:extLst>
      <p:ext uri="{BB962C8B-B14F-4D97-AF65-F5344CB8AC3E}">
        <p14:creationId xmlns:p14="http://schemas.microsoft.com/office/powerpoint/2010/main" val="3097487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Group Work/Discussion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marL="0" indent="0">
              <a:buNone/>
            </a:pPr>
            <a:endParaRPr lang="en-US" dirty="0" smtClean="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pPr marL="0" indent="0" algn="ctr">
              <a:buNone/>
            </a:pPr>
            <a:endParaRPr lang="en-US" b="1" u="sng" dirty="0" smtClean="0"/>
          </a:p>
          <a:p>
            <a:pPr marL="0" indent="0" algn="ctr">
              <a:buNone/>
            </a:pPr>
            <a:r>
              <a:rPr lang="en-US" b="1" u="sng" dirty="0" smtClean="0"/>
              <a:t>Question from the beginning: </a:t>
            </a:r>
          </a:p>
          <a:p>
            <a:pPr marL="0" indent="0" algn="ctr">
              <a:buNone/>
            </a:pPr>
            <a:r>
              <a:rPr lang="en-US" dirty="0"/>
              <a:t>What area(s) of sexual assault are currently considered “urgent” by your campus? </a:t>
            </a:r>
          </a:p>
          <a:p>
            <a:pPr marL="0" indent="0" algn="ctr">
              <a:buNone/>
            </a:pPr>
            <a:r>
              <a:rPr lang="en-US" sz="2000" i="1" dirty="0"/>
              <a:t>      (ex training, staff, alcohol, Greeks, athletes, consent etc.)</a:t>
            </a:r>
          </a:p>
          <a:p>
            <a:pPr marL="0" indent="0" algn="ctr">
              <a:buNone/>
            </a:pPr>
            <a:endParaRPr lang="en-US" dirty="0" smtClean="0"/>
          </a:p>
          <a:p>
            <a:pPr marL="0" indent="0" algn="ctr">
              <a:buNone/>
            </a:pPr>
            <a:r>
              <a:rPr lang="en-US" sz="2800" b="1" dirty="0" smtClean="0"/>
              <a:t>This could be your new PSA!</a:t>
            </a:r>
            <a:endParaRPr lang="en-US" sz="2800" b="1" dirty="0"/>
          </a:p>
          <a:p>
            <a:endParaRPr lang="en-US" dirty="0" smtClean="0">
              <a:sym typeface="Wingdings" panose="05000000000000000000" pitchFamily="2" charset="2"/>
            </a:endParaRPr>
          </a:p>
          <a:p>
            <a:pPr marL="0" indent="0">
              <a:buNone/>
            </a:pPr>
            <a:endParaRPr lang="en-US" dirty="0"/>
          </a:p>
          <a:p>
            <a:endParaRPr lang="en-US" dirty="0"/>
          </a:p>
        </p:txBody>
      </p:sp>
      <p:pic>
        <p:nvPicPr>
          <p:cNvPr id="8198" name="Picture 6" descr="https://scontent.xx.fbcdn.net/hphotos-xta1/v/t1.0-9/10941879_808603365861656_3628592170965015114_n.jpg?oh=f0e88df9cbca27c402ce7ae85c27f075&amp;oe=55F669A0"/>
          <p:cNvPicPr>
            <a:picLocks noChangeAspect="1" noChangeArrowheads="1"/>
          </p:cNvPicPr>
          <p:nvPr/>
        </p:nvPicPr>
        <p:blipFill rotWithShape="1">
          <a:blip r:embed="rId3">
            <a:extLst>
              <a:ext uri="{28A0092B-C50C-407E-A947-70E740481C1C}">
                <a14:useLocalDpi xmlns:a14="http://schemas.microsoft.com/office/drawing/2010/main" val="0"/>
              </a:ext>
            </a:extLst>
          </a:blip>
          <a:srcRect l="5400" t="20079" r="5512" b="7030"/>
          <a:stretch/>
        </p:blipFill>
        <p:spPr bwMode="auto">
          <a:xfrm>
            <a:off x="3124200" y="990600"/>
            <a:ext cx="2514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46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 Questions</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r>
              <a:rPr lang="en-US" dirty="0" smtClean="0"/>
              <a:t>Paula A. Madrigal, MSW</a:t>
            </a:r>
          </a:p>
          <a:p>
            <a:pPr algn="ctr"/>
            <a:r>
              <a:rPr lang="en-US" sz="2000" i="1" dirty="0" smtClean="0"/>
              <a:t>Wellness &amp; Prevention Coordinator</a:t>
            </a:r>
          </a:p>
          <a:p>
            <a:pPr algn="ctr"/>
            <a:r>
              <a:rPr lang="en-US" dirty="0" smtClean="0"/>
              <a:t>Weigel Health Promotions</a:t>
            </a:r>
          </a:p>
          <a:p>
            <a:pPr algn="ctr"/>
            <a:r>
              <a:rPr lang="en-US" dirty="0" smtClean="0">
                <a:hlinkClick r:id="rId3"/>
              </a:rPr>
              <a:t>madrigpa@buffalostate.edu</a:t>
            </a:r>
            <a:endParaRPr lang="en-US" dirty="0" smtClean="0"/>
          </a:p>
          <a:p>
            <a:pPr algn="ctr"/>
            <a:r>
              <a:rPr lang="en-US" dirty="0" smtClean="0"/>
              <a:t>716-878-4719</a:t>
            </a:r>
            <a:endParaRPr lang="en-US" dirty="0"/>
          </a:p>
        </p:txBody>
      </p:sp>
      <p:sp>
        <p:nvSpPr>
          <p:cNvPr id="4" name="Content Placeholder 3"/>
          <p:cNvSpPr>
            <a:spLocks noGrp="1"/>
          </p:cNvSpPr>
          <p:nvPr>
            <p:ph idx="10"/>
          </p:nvPr>
        </p:nvSpPr>
        <p:spPr/>
        <p:txBody>
          <a:bodyPr/>
          <a:lstStyle/>
          <a:p>
            <a:endParaRPr lang="en-US" dirty="0" smtClean="0"/>
          </a:p>
          <a:p>
            <a:endParaRPr lang="en-US" dirty="0"/>
          </a:p>
          <a:p>
            <a:pPr algn="ctr"/>
            <a:r>
              <a:rPr lang="en-US" dirty="0" smtClean="0"/>
              <a:t>Jason Parker, M.A.</a:t>
            </a:r>
          </a:p>
          <a:p>
            <a:pPr algn="ctr"/>
            <a:r>
              <a:rPr lang="en-US" sz="2000" i="1" dirty="0" smtClean="0"/>
              <a:t>Diversity Program </a:t>
            </a:r>
          </a:p>
          <a:p>
            <a:pPr algn="ctr"/>
            <a:r>
              <a:rPr lang="en-US" sz="2000" i="1" dirty="0" smtClean="0"/>
              <a:t>Coordinator</a:t>
            </a:r>
          </a:p>
          <a:p>
            <a:pPr algn="ctr"/>
            <a:r>
              <a:rPr lang="en-US" dirty="0" smtClean="0"/>
              <a:t>Equity &amp; Campus Diversity</a:t>
            </a:r>
          </a:p>
          <a:p>
            <a:pPr algn="ctr"/>
            <a:r>
              <a:rPr lang="en-US" dirty="0" smtClean="0">
                <a:hlinkClick r:id="rId4"/>
              </a:rPr>
              <a:t>parkerjo@buffalostate.edu</a:t>
            </a:r>
            <a:endParaRPr lang="en-US" dirty="0" smtClean="0"/>
          </a:p>
          <a:p>
            <a:pPr algn="ctr"/>
            <a:r>
              <a:rPr lang="en-US" dirty="0" smtClean="0"/>
              <a:t>716-878-6210</a:t>
            </a:r>
            <a:endParaRPr lang="en-US" dirty="0"/>
          </a:p>
        </p:txBody>
      </p:sp>
    </p:spTree>
    <p:extLst>
      <p:ext uri="{BB962C8B-B14F-4D97-AF65-F5344CB8AC3E}">
        <p14:creationId xmlns:p14="http://schemas.microsoft.com/office/powerpoint/2010/main" val="106627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Group Discussion	</a:t>
            </a:r>
            <a:endParaRPr lang="en-US" dirty="0"/>
          </a:p>
        </p:txBody>
      </p:sp>
      <p:sp>
        <p:nvSpPr>
          <p:cNvPr id="3" name="Content Placeholder 2"/>
          <p:cNvSpPr>
            <a:spLocks noGrp="1"/>
          </p:cNvSpPr>
          <p:nvPr>
            <p:ph idx="1"/>
          </p:nvPr>
        </p:nvSpPr>
        <p:spPr/>
        <p:txBody>
          <a:bodyPr>
            <a:normAutofit/>
          </a:bodyPr>
          <a:lstStyle/>
          <a:p>
            <a:r>
              <a:rPr lang="en-US" dirty="0" smtClean="0"/>
              <a:t>What do you do for sexual assault education?</a:t>
            </a:r>
          </a:p>
          <a:p>
            <a:pPr marL="0" indent="0">
              <a:buNone/>
            </a:pPr>
            <a:endParaRPr lang="en-US" dirty="0" smtClean="0"/>
          </a:p>
          <a:p>
            <a:r>
              <a:rPr lang="en-US" dirty="0" smtClean="0"/>
              <a:t>What challenges do you have? </a:t>
            </a:r>
            <a:r>
              <a:rPr lang="en-US" sz="2000" i="1" dirty="0" smtClean="0"/>
              <a:t>(ex staff, $, time etc.)</a:t>
            </a:r>
          </a:p>
          <a:p>
            <a:endParaRPr lang="en-US" dirty="0"/>
          </a:p>
          <a:p>
            <a:r>
              <a:rPr lang="en-US" dirty="0" smtClean="0"/>
              <a:t>What area(s) of sexual assault are currently considered “urgent” by your campus? </a:t>
            </a:r>
          </a:p>
          <a:p>
            <a:pPr marL="0" indent="0">
              <a:buNone/>
            </a:pPr>
            <a:r>
              <a:rPr lang="en-US" sz="2000" i="1" dirty="0"/>
              <a:t> </a:t>
            </a:r>
            <a:r>
              <a:rPr lang="en-US" sz="2000" i="1" dirty="0" smtClean="0"/>
              <a:t>     (ex training, staff, alcohol, Greeks, athletes, consent etc.)</a:t>
            </a:r>
          </a:p>
          <a:p>
            <a:pPr marL="0" indent="0">
              <a:buNone/>
            </a:pPr>
            <a:endParaRPr lang="en-US" dirty="0" smtClean="0"/>
          </a:p>
          <a:p>
            <a:r>
              <a:rPr lang="en-US" dirty="0" smtClean="0"/>
              <a:t>What do you want to learn/know/accomplish from this session?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Challenges &amp; Need</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DOJ Grant Expired</a:t>
            </a:r>
          </a:p>
          <a:p>
            <a:pPr marL="0" indent="0">
              <a:buNone/>
            </a:pPr>
            <a:endParaRPr lang="en-US" dirty="0" smtClean="0"/>
          </a:p>
          <a:p>
            <a:r>
              <a:rPr lang="en-US" dirty="0" smtClean="0"/>
              <a:t>Change in staff, responsibilities, delivery of services</a:t>
            </a:r>
          </a:p>
          <a:p>
            <a:endParaRPr lang="en-US" dirty="0" smtClean="0"/>
          </a:p>
          <a:p>
            <a:r>
              <a:rPr lang="en-US" dirty="0" smtClean="0"/>
              <a:t>Little to no resources/funds</a:t>
            </a:r>
          </a:p>
          <a:p>
            <a:endParaRPr lang="en-US" dirty="0"/>
          </a:p>
          <a:p>
            <a:r>
              <a:rPr lang="en-US" dirty="0" smtClean="0"/>
              <a:t>Many people doing similar work – duplicating services</a:t>
            </a:r>
            <a:endParaRPr lang="en-US" dirty="0"/>
          </a:p>
        </p:txBody>
      </p:sp>
    </p:spTree>
    <p:extLst>
      <p:ext uri="{BB962C8B-B14F-4D97-AF65-F5344CB8AC3E}">
        <p14:creationId xmlns:p14="http://schemas.microsoft.com/office/powerpoint/2010/main" val="3318230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Collaboration</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dirty="0" smtClean="0"/>
              <a:t> </a:t>
            </a:r>
          </a:p>
          <a:p>
            <a:endParaRPr lang="en-US" dirty="0"/>
          </a:p>
        </p:txBody>
      </p:sp>
      <p:graphicFrame>
        <p:nvGraphicFramePr>
          <p:cNvPr id="4" name="Diagram 3"/>
          <p:cNvGraphicFramePr/>
          <p:nvPr>
            <p:extLst>
              <p:ext uri="{D42A27DB-BD31-4B8C-83A1-F6EECF244321}">
                <p14:modId xmlns:p14="http://schemas.microsoft.com/office/powerpoint/2010/main" val="1633503183"/>
              </p:ext>
            </p:extLst>
          </p:nvPr>
        </p:nvGraphicFramePr>
        <p:xfrm>
          <a:off x="609600" y="8382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082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Buffalo State Case Study: MOU</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dirty="0" smtClean="0"/>
              <a:t> </a:t>
            </a:r>
          </a:p>
          <a:p>
            <a:endParaRPr lang="en-US" dirty="0"/>
          </a:p>
        </p:txBody>
      </p:sp>
      <p:graphicFrame>
        <p:nvGraphicFramePr>
          <p:cNvPr id="4" name="Diagram 3"/>
          <p:cNvGraphicFramePr/>
          <p:nvPr>
            <p:extLst>
              <p:ext uri="{D42A27DB-BD31-4B8C-83A1-F6EECF244321}">
                <p14:modId xmlns:p14="http://schemas.microsoft.com/office/powerpoint/2010/main" val="3043906653"/>
              </p:ext>
            </p:extLst>
          </p:nvPr>
        </p:nvGraphicFramePr>
        <p:xfrm>
          <a:off x="609600" y="8382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624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Strengths</a:t>
            </a:r>
            <a:endParaRPr lang="en-US" dirty="0"/>
          </a:p>
        </p:txBody>
      </p:sp>
      <p:sp>
        <p:nvSpPr>
          <p:cNvPr id="3" name="Content Placeholder 2"/>
          <p:cNvSpPr>
            <a:spLocks noGrp="1"/>
          </p:cNvSpPr>
          <p:nvPr>
            <p:ph idx="1"/>
          </p:nvPr>
        </p:nvSpPr>
        <p:spPr>
          <a:xfrm>
            <a:off x="228600" y="1143000"/>
            <a:ext cx="8534400" cy="4800600"/>
          </a:xfrm>
        </p:spPr>
        <p:txBody>
          <a:bodyPr>
            <a:normAutofit fontScale="85000" lnSpcReduction="20000"/>
          </a:bodyPr>
          <a:lstStyle/>
          <a:p>
            <a:r>
              <a:rPr lang="en-US" dirty="0" smtClean="0"/>
              <a:t>New and engaged staff &amp; students (including administration)</a:t>
            </a:r>
          </a:p>
          <a:p>
            <a:pPr lvl="1"/>
            <a:r>
              <a:rPr lang="en-US" dirty="0" smtClean="0"/>
              <a:t>Graduate Intern</a:t>
            </a:r>
          </a:p>
          <a:p>
            <a:pPr lvl="1"/>
            <a:r>
              <a:rPr lang="en-US" dirty="0" smtClean="0"/>
              <a:t>Peer Educators</a:t>
            </a:r>
          </a:p>
          <a:p>
            <a:pPr lvl="1"/>
            <a:r>
              <a:rPr lang="en-US" dirty="0" smtClean="0"/>
              <a:t>Ambassadors</a:t>
            </a:r>
          </a:p>
          <a:p>
            <a:r>
              <a:rPr lang="en-US" dirty="0" smtClean="0"/>
              <a:t>Orientation – Acting Out</a:t>
            </a:r>
          </a:p>
          <a:p>
            <a:r>
              <a:rPr lang="en-US" dirty="0" smtClean="0"/>
              <a:t>Take Back The Night – Performance Based </a:t>
            </a:r>
            <a:r>
              <a:rPr lang="en-US" sz="1900" i="1" dirty="0" smtClean="0"/>
              <a:t>(300-500 attendees annually)</a:t>
            </a:r>
          </a:p>
          <a:p>
            <a:r>
              <a:rPr lang="en-US" dirty="0" smtClean="0"/>
              <a:t>My Masculinity Helps – VAWA DVD (NCCASA)</a:t>
            </a:r>
          </a:p>
          <a:p>
            <a:r>
              <a:rPr lang="en-US" dirty="0" smtClean="0"/>
              <a:t>Established relationships &amp; Collaboration </a:t>
            </a:r>
            <a:r>
              <a:rPr lang="en-US" sz="2100" i="1" dirty="0" smtClean="0"/>
              <a:t>(&amp; crisis </a:t>
            </a:r>
            <a:r>
              <a:rPr lang="en-US" sz="2100" i="1" dirty="0" err="1" smtClean="0"/>
              <a:t>svcs</a:t>
            </a:r>
            <a:r>
              <a:rPr lang="en-US" sz="2100" i="1" dirty="0" smtClean="0"/>
              <a:t>; Horizon Health Services (opiate &amp; therapy dogs); WNY group)</a:t>
            </a:r>
          </a:p>
          <a:p>
            <a:r>
              <a:rPr lang="en-US" dirty="0" smtClean="0">
                <a:hlinkClick r:id="rId3"/>
              </a:rPr>
              <a:t>Equity &amp; Campus Diversity</a:t>
            </a:r>
            <a:r>
              <a:rPr lang="en-US" dirty="0" smtClean="0"/>
              <a:t>: Created </a:t>
            </a:r>
            <a:r>
              <a:rPr lang="en-US" dirty="0" smtClean="0">
                <a:hlinkClick r:id="rId4"/>
              </a:rPr>
              <a:t>I LOVE Consent </a:t>
            </a:r>
            <a:r>
              <a:rPr lang="en-US" dirty="0" smtClean="0"/>
              <a:t>&amp; MOU</a:t>
            </a:r>
          </a:p>
          <a:p>
            <a:r>
              <a:rPr lang="en-US" dirty="0" smtClean="0"/>
              <a:t>Communications Department</a:t>
            </a:r>
          </a:p>
          <a:p>
            <a:r>
              <a:rPr lang="en-US" dirty="0"/>
              <a:t>SHATTERED – Devised Theatre (Anne Frank Project</a:t>
            </a:r>
            <a:r>
              <a:rPr lang="en-US" dirty="0" smtClean="0"/>
              <a:t>)</a:t>
            </a:r>
          </a:p>
          <a:p>
            <a:r>
              <a:rPr lang="en-US" dirty="0" smtClean="0"/>
              <a:t>Sanctioned Student Program</a:t>
            </a:r>
          </a:p>
          <a:p>
            <a:r>
              <a:rPr lang="en-US" dirty="0" smtClean="0">
                <a:hlinkClick r:id="rId5"/>
              </a:rPr>
              <a:t>Do Your Part: Bystander Intervention Program</a:t>
            </a:r>
            <a:endParaRPr lang="en-US" dirty="0" smtClean="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5408866"/>
            <a:ext cx="1658112" cy="534734"/>
          </a:xfrm>
          <a:prstGeom prst="rect">
            <a:avLst/>
          </a:prstGeom>
        </p:spPr>
      </p:pic>
    </p:spTree>
    <p:extLst>
      <p:ext uri="{BB962C8B-B14F-4D97-AF65-F5344CB8AC3E}">
        <p14:creationId xmlns:p14="http://schemas.microsoft.com/office/powerpoint/2010/main" val="3208045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Buffalo State Case Study: </a:t>
            </a:r>
            <a:br>
              <a:rPr lang="en-US" dirty="0" smtClean="0"/>
            </a:br>
            <a:r>
              <a:rPr lang="en-US" dirty="0" smtClean="0"/>
              <a:t>Strengths – I Love Consent</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I LOVE Consent</a:t>
            </a:r>
          </a:p>
          <a:p>
            <a:r>
              <a:rPr lang="en-US" dirty="0" smtClean="0"/>
              <a:t>Created by students for students</a:t>
            </a:r>
          </a:p>
          <a:p>
            <a:r>
              <a:rPr lang="en-US" dirty="0" smtClean="0"/>
              <a:t>Featured on NPR – May 2015</a:t>
            </a:r>
          </a:p>
          <a:p>
            <a:r>
              <a:rPr lang="en-US" dirty="0" smtClean="0"/>
              <a:t>Walk A Mile In Her Shoes with Crisis Services</a:t>
            </a:r>
          </a:p>
          <a:p>
            <a:endParaRPr lang="en-US" dirty="0"/>
          </a:p>
        </p:txBody>
      </p:sp>
      <p:pic>
        <p:nvPicPr>
          <p:cNvPr id="4" name="I Love Consent Logo (2).jpg"/>
          <p:cNvPicPr/>
          <p:nvPr/>
        </p:nvPicPr>
        <p:blipFill>
          <a:blip r:embed="rId3">
            <a:extLst/>
          </a:blip>
          <a:stretch>
            <a:fillRect/>
          </a:stretch>
        </p:blipFill>
        <p:spPr>
          <a:xfrm>
            <a:off x="6248400" y="1600200"/>
            <a:ext cx="2122673" cy="1432977"/>
          </a:xfrm>
          <a:prstGeom prst="rect">
            <a:avLst/>
          </a:prstGeom>
          <a:ln w="25400">
            <a:miter lim="400000"/>
          </a:ln>
          <a:effectLst>
            <a:outerShdw blurRad="254000" dist="127000" dir="5400000" rotWithShape="0">
              <a:srgbClr val="000000">
                <a:alpha val="70000"/>
              </a:srgbClr>
            </a:outerShdw>
          </a:effectLst>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550" y="3581400"/>
            <a:ext cx="2476500" cy="24765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1571" y="3581400"/>
            <a:ext cx="3340664" cy="2505498"/>
          </a:xfrm>
          <a:prstGeom prst="rect">
            <a:avLst/>
          </a:prstGeom>
        </p:spPr>
      </p:pic>
    </p:spTree>
    <p:extLst>
      <p:ext uri="{BB962C8B-B14F-4D97-AF65-F5344CB8AC3E}">
        <p14:creationId xmlns:p14="http://schemas.microsoft.com/office/powerpoint/2010/main" val="688069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est">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crest</Template>
  <TotalTime>624</TotalTime>
  <Words>3014</Words>
  <Application>Microsoft Office PowerPoint</Application>
  <PresentationFormat>On-screen Show (4:3)</PresentationFormat>
  <Paragraphs>381</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Times New Roman</vt:lpstr>
      <vt:lpstr>Trebuchet MS</vt:lpstr>
      <vt:lpstr>Wingdings</vt:lpstr>
      <vt:lpstr>crest</vt:lpstr>
      <vt:lpstr>PowerPoint Presentation</vt:lpstr>
      <vt:lpstr>Student Centered   &amp; Sustainable Methods for Education on Sexual Assault </vt:lpstr>
      <vt:lpstr>Introduction</vt:lpstr>
      <vt:lpstr>Group Discussion </vt:lpstr>
      <vt:lpstr>Buffalo State Case Study:  Challenges &amp; Need</vt:lpstr>
      <vt:lpstr>Buffalo State Case Study: Collaboration</vt:lpstr>
      <vt:lpstr>Buffalo State Case Study: MOU</vt:lpstr>
      <vt:lpstr>Buffalo State Case Study:  Strengths</vt:lpstr>
      <vt:lpstr>Buffalo State Case Study:  Strengths – I Love Consent</vt:lpstr>
      <vt:lpstr>Buffalo State Case Study:  Implementation</vt:lpstr>
      <vt:lpstr>Buffalo State Case Study:  Implementation</vt:lpstr>
      <vt:lpstr>Buffalo State Case Study:  Strengths – Sanctioned Students</vt:lpstr>
      <vt:lpstr>Buffalo State Case Study:  Strengths – Sanctioned Students</vt:lpstr>
      <vt:lpstr>Buffalo State Case Study:  PSA Videos: Communication Collaboration</vt:lpstr>
      <vt:lpstr>Buffalo State Case Study:  PSA Videos: Communication Collaboration</vt:lpstr>
      <vt:lpstr>Buffalo State Case Study:  PSA Videos: How to utilize them</vt:lpstr>
      <vt:lpstr>Buffalo State Case Study:  PSA Videos: Promote Events &amp; Information</vt:lpstr>
      <vt:lpstr>Buffalo State Case Study:  PSA Videos: YouTube Data &amp; Hits</vt:lpstr>
      <vt:lpstr>Buffalo State Case Study:  PSA Videos: YouTube Data &amp; Hits</vt:lpstr>
      <vt:lpstr>Buffalo State Case Study:  PSA Videos: YouTube Data &amp; Hits</vt:lpstr>
      <vt:lpstr>Buffalo State Case Study:  PSA Videos: YouTube Data &amp; Hits</vt:lpstr>
      <vt:lpstr>Buffalo State Case Study:  PSA Videos: Strengths</vt:lpstr>
      <vt:lpstr>Buffalo State Case Study:  PSA Videos: Student Feedback</vt:lpstr>
      <vt:lpstr>Buffalo State Case Study:  PSA Videos: Student Feedback</vt:lpstr>
      <vt:lpstr>Buffalo State Case Study:  PSA Videos: Student Feedback</vt:lpstr>
      <vt:lpstr>Buffalo State Case Study:  Event Evaluation: Student Feedback</vt:lpstr>
      <vt:lpstr>Buffalo State Case Study:  Final Thoughts/Papers: Student Feedback</vt:lpstr>
      <vt:lpstr>Buffalo State Case Study:  Final Thoughts/Papers: Student Feedback</vt:lpstr>
      <vt:lpstr>Buffalo State Case Study:  Final Thoughts/Papers: Student Feedback</vt:lpstr>
      <vt:lpstr>Buffalo State Case Study:  Final Thoughts/Papers: Student Feedback</vt:lpstr>
      <vt:lpstr>Buffalo State Case Study:  Final Thoughts/Papers: Student Feedback</vt:lpstr>
      <vt:lpstr>Buffalo State Case Study:  PSA Videos: Challenges</vt:lpstr>
      <vt:lpstr>Buffalo State Case Study:  PSA Videos: Future Thoughts</vt:lpstr>
      <vt:lpstr>Buffalo State Case Study:  PSA Videos: Theatre</vt:lpstr>
      <vt:lpstr>Group Work/Discussion</vt:lpstr>
      <vt:lpstr>Conclusion * Questions</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norrisma1</dc:creator>
  <cp:lastModifiedBy>Madrigal, Paula A</cp:lastModifiedBy>
  <cp:revision>121</cp:revision>
  <cp:lastPrinted>2015-06-02T19:24:44Z</cp:lastPrinted>
  <dcterms:created xsi:type="dcterms:W3CDTF">2013-01-29T14:57:17Z</dcterms:created>
  <dcterms:modified xsi:type="dcterms:W3CDTF">2015-06-05T15:54:36Z</dcterms:modified>
</cp:coreProperties>
</file>