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9" r:id="rId2"/>
    <p:sldMasterId id="2147483660" r:id="rId3"/>
    <p:sldMasterId id="2147483663" r:id="rId4"/>
    <p:sldMasterId id="2147483710" r:id="rId5"/>
  </p:sldMasterIdLst>
  <p:notesMasterIdLst>
    <p:notesMasterId r:id="rId19"/>
  </p:notesMasterIdLst>
  <p:handoutMasterIdLst>
    <p:handoutMasterId r:id="rId20"/>
  </p:handoutMasterIdLst>
  <p:sldIdLst>
    <p:sldId id="387" r:id="rId6"/>
    <p:sldId id="382" r:id="rId7"/>
    <p:sldId id="383" r:id="rId8"/>
    <p:sldId id="384" r:id="rId9"/>
    <p:sldId id="385" r:id="rId10"/>
    <p:sldId id="388" r:id="rId11"/>
    <p:sldId id="389" r:id="rId12"/>
    <p:sldId id="390" r:id="rId13"/>
    <p:sldId id="391" r:id="rId14"/>
    <p:sldId id="392" r:id="rId15"/>
    <p:sldId id="393" r:id="rId16"/>
    <p:sldId id="394" r:id="rId17"/>
    <p:sldId id="395" r:id="rId18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ahoma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istory of Online Education" id="{B4EFCDB9-46E8-4F3D-8E1C-07E5D13FB37C}">
          <p14:sldIdLst/>
        </p14:section>
        <p14:section name="Family Feud- Pros &amp; Cons" id="{06B68D5D-83B3-4DE0-AFDA-0E890E8D25F8}">
          <p14:sldIdLst>
            <p14:sldId id="387"/>
            <p14:sldId id="382"/>
            <p14:sldId id="383"/>
            <p14:sldId id="384"/>
            <p14:sldId id="385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</p14:sldIdLst>
        </p14:section>
        <p14:section name="Faculty Training" id="{E4A5D476-CD26-4A20-A1BF-238D93C5294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0000"/>
    <a:srgbClr val="273C10"/>
    <a:srgbClr val="6EA92D"/>
    <a:srgbClr val="476D1D"/>
    <a:srgbClr val="640000"/>
    <a:srgbClr val="B7862F"/>
    <a:srgbClr val="C7831F"/>
    <a:srgbClr val="B57A03"/>
    <a:srgbClr val="FFFF00"/>
    <a:srgbClr val="F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79086" autoAdjust="0"/>
  </p:normalViewPr>
  <p:slideViewPr>
    <p:cSldViewPr snapToObjects="1">
      <p:cViewPr varScale="1">
        <p:scale>
          <a:sx n="65" d="100"/>
          <a:sy n="65" d="100"/>
        </p:scale>
        <p:origin x="190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288"/>
    </p:cViewPr>
  </p:sorterViewPr>
  <p:notesViewPr>
    <p:cSldViewPr snapToObjects="1">
      <p:cViewPr varScale="1">
        <p:scale>
          <a:sx n="57" d="100"/>
          <a:sy n="57" d="100"/>
        </p:scale>
        <p:origin x="-840" y="-9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401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991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6423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5338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3019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2374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7968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926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85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7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795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9935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6215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41665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62104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6BAD7C0A-7B34-4DA3-A442-E18F1818515C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3/19/2018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34B7BB0-AC74-4578-8F3D-C2F1B3C7D18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999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chemeClr val="bg2"/>
                    </a:fgClr>
                    <a:bgClr>
                      <a:schemeClr val="accent1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6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6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702572"/>
            <a:ext cx="5338762" cy="36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7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393939"/>
              </a:gs>
              <a:gs pos="100000">
                <a:srgbClr val="3C3C3C"/>
              </a:gs>
              <a:gs pos="78000">
                <a:schemeClr val="tx1"/>
              </a:gs>
              <a:gs pos="11000">
                <a:schemeClr val="tx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</a:endParaRPr>
          </a:p>
        </p:txBody>
      </p:sp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1572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70354" name="Group 18"/>
          <p:cNvGrpSpPr>
            <a:grpSpLocks/>
          </p:cNvGrpSpPr>
          <p:nvPr userDrawn="1"/>
        </p:nvGrpSpPr>
        <p:grpSpPr bwMode="auto">
          <a:xfrm>
            <a:off x="7620000" y="176213"/>
            <a:ext cx="1371600" cy="328612"/>
            <a:chOff x="4690" y="1023"/>
            <a:chExt cx="864" cy="207"/>
          </a:xfrm>
        </p:grpSpPr>
        <p:sp>
          <p:nvSpPr>
            <p:cNvPr id="270355" name="WordArt 19" descr="30%"/>
            <p:cNvSpPr>
              <a:spLocks noChangeArrowheads="1" noChangeShapeType="1" noTextEdit="1"/>
            </p:cNvSpPr>
            <p:nvPr/>
          </p:nvSpPr>
          <p:spPr bwMode="auto">
            <a:xfrm>
              <a:off x="4690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 dirty="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6" name="WordArt 20" descr="30%"/>
            <p:cNvSpPr>
              <a:spLocks noChangeArrowheads="1" noChangeShapeType="1" noTextEdit="1"/>
            </p:cNvSpPr>
            <p:nvPr/>
          </p:nvSpPr>
          <p:spPr bwMode="auto">
            <a:xfrm>
              <a:off x="4988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  <p:sp>
          <p:nvSpPr>
            <p:cNvPr id="270357" name="WordArt 21" descr="30%"/>
            <p:cNvSpPr>
              <a:spLocks noChangeArrowheads="1" noChangeShapeType="1" noTextEdit="1"/>
            </p:cNvSpPr>
            <p:nvPr/>
          </p:nvSpPr>
          <p:spPr bwMode="auto">
            <a:xfrm>
              <a:off x="5287" y="1023"/>
              <a:ext cx="267" cy="207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i="1" kern="10">
                  <a:ln w="25400">
                    <a:solidFill>
                      <a:srgbClr val="808080"/>
                    </a:solidFill>
                    <a:miter lim="800000"/>
                    <a:headEnd/>
                    <a:tailEnd/>
                  </a:ln>
                  <a:pattFill prst="pct30">
                    <a:fgClr>
                      <a:srgbClr val="808080"/>
                    </a:fgClr>
                    <a:bgClr>
                      <a:srgbClr val="BBE0E3"/>
                    </a:bgClr>
                  </a:pattFill>
                  <a:effectLst/>
                  <a:latin typeface="Arial Black"/>
                </a:rPr>
                <a:t>X</a:t>
              </a: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FFFFFF">
                  <a:gamma/>
                  <a:shade val="46275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" name="Picture 6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5000" y="1702572"/>
            <a:ext cx="5338762" cy="360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843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258EB3"/>
            </a:gs>
            <a:gs pos="50000">
              <a:srgbClr val="258EB3">
                <a:gamma/>
                <a:tint val="39216"/>
                <a:invGamma/>
              </a:srgbClr>
            </a:gs>
            <a:gs pos="100000">
              <a:srgbClr val="258E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36" y="277526"/>
            <a:ext cx="9150334" cy="598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0350" name="Group 14"/>
          <p:cNvGrpSpPr>
            <a:grpSpLocks/>
          </p:cNvGrpSpPr>
          <p:nvPr userDrawn="1"/>
        </p:nvGrpSpPr>
        <p:grpSpPr bwMode="auto">
          <a:xfrm>
            <a:off x="152400" y="6297613"/>
            <a:ext cx="457200" cy="458787"/>
            <a:chOff x="566" y="4031"/>
            <a:chExt cx="288" cy="289"/>
          </a:xfrm>
        </p:grpSpPr>
        <p:sp>
          <p:nvSpPr>
            <p:cNvPr id="270351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2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70353" name="Oval 17">
              <a:hlinkClick r:id="" action="ppaction://hlinkshowjump?jump=previous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  <p:sp>
        <p:nvSpPr>
          <p:cNvPr id="16" name="Rectangle 61"/>
          <p:cNvSpPr>
            <a:spLocks noChangeArrowheads="1"/>
          </p:cNvSpPr>
          <p:nvPr userDrawn="1"/>
        </p:nvSpPr>
        <p:spPr bwMode="auto">
          <a:xfrm>
            <a:off x="833438" y="1449402"/>
            <a:ext cx="7472362" cy="4113198"/>
          </a:xfrm>
          <a:prstGeom prst="rect">
            <a:avLst/>
          </a:prstGeom>
          <a:gradFill rotWithShape="0">
            <a:gsLst>
              <a:gs pos="0">
                <a:srgbClr val="393939"/>
              </a:gs>
              <a:gs pos="100000">
                <a:srgbClr val="3C3C3C"/>
              </a:gs>
              <a:gs pos="78000">
                <a:schemeClr val="tx1"/>
              </a:gs>
              <a:gs pos="11000">
                <a:schemeClr val="tx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altLang="en-US" sz="6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/>
            </a:endParaRPr>
          </a:p>
        </p:txBody>
      </p:sp>
      <p:grpSp>
        <p:nvGrpSpPr>
          <p:cNvPr id="18" name="Group 14"/>
          <p:cNvGrpSpPr>
            <a:grpSpLocks/>
          </p:cNvGrpSpPr>
          <p:nvPr userDrawn="1"/>
        </p:nvGrpSpPr>
        <p:grpSpPr bwMode="auto">
          <a:xfrm rot="10800000">
            <a:off x="688976" y="6297613"/>
            <a:ext cx="457200" cy="458787"/>
            <a:chOff x="566" y="4031"/>
            <a:chExt cx="288" cy="289"/>
          </a:xfrm>
        </p:grpSpPr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566" y="4032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3810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0" name="AutoShape 16"/>
            <p:cNvSpPr>
              <a:spLocks noChangeArrowheads="1"/>
            </p:cNvSpPr>
            <p:nvPr/>
          </p:nvSpPr>
          <p:spPr bwMode="auto">
            <a:xfrm>
              <a:off x="612" y="4090"/>
              <a:ext cx="182" cy="173"/>
            </a:xfrm>
            <a:prstGeom prst="leftArrow">
              <a:avLst>
                <a:gd name="adj1" fmla="val 54731"/>
                <a:gd name="adj2" fmla="val 47672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  <p:sp>
          <p:nvSpPr>
            <p:cNvPr id="21" name="Oval 17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66" y="4031"/>
              <a:ext cx="288" cy="288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000000"/>
                </a:solidFill>
                <a:effectLst/>
                <a:latin typeface="Taho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88536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3/19/2018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270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idehighered.com/advice/2016/12/13/advice-faculty-members-about-overcoming-resistance-teaching-online-essay" TargetMode="External"/><Relationship Id="rId3" Type="http://schemas.openxmlformats.org/officeDocument/2006/relationships/hyperlink" Target="http://wcet.wiche.edu/initiatives/research/WCET-Distance-Education-Enrollment-Report-2016" TargetMode="External"/><Relationship Id="rId7" Type="http://schemas.openxmlformats.org/officeDocument/2006/relationships/hyperlink" Target="https://www.insidehighered.com/news/2016/02/09/babson-group-reflects-final-report-online-education-enrollments" TargetMode="External"/><Relationship Id="rId2" Type="http://schemas.openxmlformats.org/officeDocument/2006/relationships/hyperlink" Target="http://onlinelearningsurvey.com/reports/digtiallearningcompassenrollment2017info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onlinelearningsurvey.com/reports/almanac/national_almanac2017.pdf" TargetMode="External"/><Relationship Id="rId5" Type="http://schemas.openxmlformats.org/officeDocument/2006/relationships/hyperlink" Target="http://www.onlinelearningsurvey.com/highered.html" TargetMode="External"/><Relationship Id="rId4" Type="http://schemas.openxmlformats.org/officeDocument/2006/relationships/hyperlink" Target="https://www.insidehighered.com/digital-learning/views/2018/03/07/professor-explains-why-he-wont-teach-online-opinio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828800"/>
          </a:xfrm>
        </p:spPr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en-US" i="1" dirty="0"/>
              <a:t>Pros and Cons of Distance Learning-the Faculty Perspective</a:t>
            </a:r>
            <a:r>
              <a:rPr lang="en-US" dirty="0"/>
              <a:t>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8700" y="2743200"/>
            <a:ext cx="7200900" cy="3581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WNY Consortium of </a:t>
            </a:r>
            <a:r>
              <a:rPr lang="en-US" sz="2400"/>
              <a:t>Higher Education </a:t>
            </a:r>
            <a:r>
              <a:rPr lang="en-US" sz="2400" dirty="0"/>
              <a:t>Academic Leadership Institute 2017-2018 Group Presentation by: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Dr. Laura Shopp, Bryant &amp; Stratton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Dr. Hella Jacob, </a:t>
            </a:r>
            <a:r>
              <a:rPr lang="en-US" dirty="0" err="1"/>
              <a:t>Daemen</a:t>
            </a:r>
            <a:r>
              <a:rPr lang="en-US" dirty="0"/>
              <a:t>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Amy Churchfield, </a:t>
            </a:r>
            <a:r>
              <a:rPr lang="en-US" dirty="0" err="1"/>
              <a:t>Genesse</a:t>
            </a:r>
            <a:r>
              <a:rPr lang="en-US" dirty="0"/>
              <a:t> Community College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Kelli Asklar, Niagara University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Heather Thompson, </a:t>
            </a:r>
            <a:r>
              <a:rPr lang="en-US" dirty="0" err="1"/>
              <a:t>Trocaire</a:t>
            </a:r>
            <a:r>
              <a:rPr lang="en-US" dirty="0"/>
              <a:t> College</a:t>
            </a:r>
          </a:p>
        </p:txBody>
      </p:sp>
    </p:spTree>
    <p:extLst>
      <p:ext uri="{BB962C8B-B14F-4D97-AF65-F5344CB8AC3E}">
        <p14:creationId xmlns:p14="http://schemas.microsoft.com/office/powerpoint/2010/main" val="798025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Onboarding Training Workshops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000" dirty="0"/>
              <a:t>Workshops with the aim of applying the teaching tenants of the College to the virtual classroom.</a:t>
            </a:r>
          </a:p>
          <a:p>
            <a:pPr lvl="1"/>
            <a:r>
              <a:rPr lang="en-US" sz="3000" dirty="0"/>
              <a:t>Rubrics, Bloom’s Taxonomy, 7 Principles of Good Practice, COI, and Rigor</a:t>
            </a:r>
          </a:p>
          <a:p>
            <a:r>
              <a:rPr lang="en-US" sz="3000" dirty="0"/>
              <a:t>Workshops take approximately one year to complete</a:t>
            </a:r>
          </a:p>
        </p:txBody>
      </p:sp>
    </p:spTree>
    <p:extLst>
      <p:ext uri="{BB962C8B-B14F-4D97-AF65-F5344CB8AC3E}">
        <p14:creationId xmlns:p14="http://schemas.microsoft.com/office/powerpoint/2010/main" val="893673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Ongoing Faculty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828800"/>
            <a:ext cx="7200900" cy="3657600"/>
          </a:xfrm>
        </p:spPr>
        <p:txBody>
          <a:bodyPr>
            <a:normAutofit/>
          </a:bodyPr>
          <a:lstStyle/>
          <a:p>
            <a:r>
              <a:rPr lang="en-US" sz="3000" dirty="0"/>
              <a:t>Mandatory </a:t>
            </a:r>
          </a:p>
          <a:p>
            <a:r>
              <a:rPr lang="en-US" sz="3000" dirty="0"/>
              <a:t>Asynchronous</a:t>
            </a:r>
          </a:p>
          <a:p>
            <a:r>
              <a:rPr lang="en-US" sz="3000" dirty="0"/>
              <a:t>Six meetings per year</a:t>
            </a:r>
          </a:p>
          <a:p>
            <a:r>
              <a:rPr lang="en-US" sz="3000" dirty="0"/>
              <a:t>Discuss best practices in Online teaching which includes instructional delivery, assessment measures, and effective feedback</a:t>
            </a:r>
          </a:p>
        </p:txBody>
      </p:sp>
    </p:spTree>
    <p:extLst>
      <p:ext uri="{BB962C8B-B14F-4D97-AF65-F5344CB8AC3E}">
        <p14:creationId xmlns:p14="http://schemas.microsoft.com/office/powerpoint/2010/main" val="273875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990600"/>
          </a:xfrm>
        </p:spPr>
        <p:txBody>
          <a:bodyPr>
            <a:normAutofit/>
          </a:bodyPr>
          <a:lstStyle/>
          <a:p>
            <a:r>
              <a:rPr lang="en-US" sz="4000" dirty="0"/>
              <a:t>References-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676400"/>
            <a:ext cx="7200900" cy="41910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Allen, E. &amp; Seaman, J. (2017) Digital Learning Compass: Distance Education Enrollment Report 2017. Babson Survey Research Group, e-Literate, and WCET. Retrieved from http://onlinelearningsurvey.com/reports/digtiallearningcompassenrollment2017info.pdf</a:t>
            </a:r>
          </a:p>
          <a:p>
            <a:r>
              <a:rPr lang="en-US" dirty="0" err="1"/>
              <a:t>Appana</a:t>
            </a:r>
            <a:r>
              <a:rPr lang="en-US" dirty="0"/>
              <a:t>, S. (2008). A Review of Benefits and Limitations of Online Learning in the Context of the Student, the Instructor and the Tenured Faculty. International Journal on E-Learning, 7(1), 5-22. Waynesville, NC USA: Association for the Advancement of Computing in Education (AACE). Retrieved from https://www.learntechlib.org/p/22909/.</a:t>
            </a:r>
          </a:p>
          <a:p>
            <a:r>
              <a:rPr lang="en-US" dirty="0"/>
              <a:t>Eagan, M. K., </a:t>
            </a:r>
            <a:r>
              <a:rPr lang="en-US" dirty="0" err="1"/>
              <a:t>Stolzenberg</a:t>
            </a:r>
            <a:r>
              <a:rPr lang="en-US" dirty="0"/>
              <a:t>, E. B., </a:t>
            </a:r>
            <a:r>
              <a:rPr lang="en-US" dirty="0" err="1"/>
              <a:t>Berdan</a:t>
            </a:r>
            <a:r>
              <a:rPr lang="en-US" dirty="0"/>
              <a:t> Lozano, J., Aragon, M. C., </a:t>
            </a:r>
            <a:r>
              <a:rPr lang="en-US" dirty="0" err="1"/>
              <a:t>Suchard</a:t>
            </a:r>
            <a:r>
              <a:rPr lang="en-US" dirty="0"/>
              <a:t>, M. R. &amp; Hurtado, S. (2014). Undergraduate teaching faculty: The 2013–2014 HERI Faculty Survey. Los Angeles: Higher Education Research Institute, UCLA.</a:t>
            </a:r>
          </a:p>
          <a:p>
            <a:r>
              <a:rPr lang="en-US" dirty="0" err="1"/>
              <a:t>Joo</a:t>
            </a:r>
            <a:r>
              <a:rPr lang="en-US" dirty="0"/>
              <a:t>, J., Marcum, D. &amp; </a:t>
            </a:r>
            <a:r>
              <a:rPr lang="en-US" dirty="0" err="1"/>
              <a:t>Rossman</a:t>
            </a:r>
            <a:r>
              <a:rPr lang="en-US" dirty="0"/>
              <a:t>, D. (2017). CIC Consortium for Online Humanities Instruction II: Evaluation Report for First Course Iteration. </a:t>
            </a:r>
            <a:r>
              <a:rPr lang="en-US" dirty="0" err="1"/>
              <a:t>Ithaka</a:t>
            </a:r>
            <a:r>
              <a:rPr lang="en-US" dirty="0"/>
              <a:t> S+R. DOI: https://doi.org/10.18665/sr.304859. Retrieved from http://www.sr.ithaka.org/wp-content/uploads/2017/09/SR_Report_CIC_Consortium_II_09192017.pdf</a:t>
            </a:r>
          </a:p>
          <a:p>
            <a:r>
              <a:rPr lang="en-US" dirty="0"/>
              <a:t>Kessler, G. (2016). What Can We Learn from Our Colleagues? A Framework for Virtual Classroom Training. Online Learning Consortium, Research Center for Digital Learning &amp; Leadership. Report available at: https://onlinelearningconsortium.org/read/olc-research-virtual-classroom-training-survey/</a:t>
            </a:r>
          </a:p>
          <a:p>
            <a:r>
              <a:rPr lang="en-US" dirty="0"/>
              <a:t>Kessler, G. (2016). 2016 State of the Union: Virtual Classroom Training. Online Learning Consortium. Source: A virtual classroom training survey conducted under the auspices of the University of Virginia IRB. Retrieved from http://info2.onlinelearningconsortium.org/rs/897-CSM-305/images/Virtual_Classroom_Training_Infographic_2016.pdf</a:t>
            </a:r>
          </a:p>
          <a:p>
            <a:r>
              <a:rPr lang="en-US" dirty="0"/>
              <a:t>Lederman, D. and McKenzie, L. (2017). Faculty Buy-In Builds, Bit by Bit: A Survey of Faculty Attitudes on Technology. Inside Higher Ed. Retrieved from https://www.insidehighered.com/news/survey/faculty-buy-builds-bit-bit-survey-faculty-attitudes-technology</a:t>
            </a:r>
          </a:p>
          <a:p>
            <a:r>
              <a:rPr lang="en-US" dirty="0"/>
              <a:t>Lieberman, M. (2018). Overcoming Faculty Resistance -- or Not. Inside Higher Ed. Retrieved from https://www.insidehighered.com/digital-learning/article/2018/03/14/experts-offer-advice-convincing-faculty-members-teach-online-or</a:t>
            </a:r>
          </a:p>
          <a:p>
            <a:r>
              <a:rPr lang="en-US" dirty="0"/>
              <a:t>Meyer, K. (2012). The Influence of Online Teaching on Faculty Productivity. Innovative Higher Education. 37. 37-52. 10.1007/s10755-011-9183-y.</a:t>
            </a:r>
          </a:p>
          <a:p>
            <a:r>
              <a:rPr lang="en-US" dirty="0"/>
              <a:t>Miller, A., Topper, A. &amp; Richardson, S. (2017). Suggestions for Improving IPEDS Distance Education Data Collection. U.S. Department of Education. Washington, DC: National Postsecondary Education Cooperative. Retrieved from http://nces.ed.gov/pubsearch</a:t>
            </a:r>
          </a:p>
          <a:p>
            <a:r>
              <a:rPr lang="en-US" dirty="0" err="1"/>
              <a:t>Nazerian</a:t>
            </a:r>
            <a:r>
              <a:rPr lang="en-US" dirty="0"/>
              <a:t>, T. (2017) Can Online Teaching Work at Liberal-Arts Colleges? Study Explores the Pros and Cons. </a:t>
            </a:r>
            <a:r>
              <a:rPr lang="en-US" dirty="0" err="1"/>
              <a:t>EdSurge</a:t>
            </a:r>
            <a:r>
              <a:rPr lang="en-US" dirty="0"/>
              <a:t>. Retrieved from https://www.edsurge.com/news/2017-10-04-can-online-teaching-work-at-liberal-arts-colleges-study-explores-the-pros-and-cons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150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Pearson Digital Learning Compass: Distance Education Enrollment 2017. Retrieved from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http://onlinelearningsurvey.com/reports/digtiallearningcompassenrollment2017info.pdf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Poulin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R. &amp;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Straut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T. (2016). WCET Distance Education Enrollment Report 2016. Retrieved from WICHE Cooperative for Educational Technologies website: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http://wcet.wiche.edu/initiatives/research/WCET-Distance-Education-Enrollment-Report-2016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Schaberg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C. (2018) Why I won’t Teach Online. 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</a:rPr>
              <a:t>Inside Higher Ed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. Retrieved from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https://www.insidehighered.com/digital-learning/views/2018/03/07/professor-explains-why-he-wont-teach-online-opinion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Seaman, J., Allen, E. &amp; Seaman, J. (2018) Grade Increase: Tracking Distance Education in the United States. Babson Survey Research Group. Report available at: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5"/>
              </a:rPr>
              <a:t>http://www.onlinelearningsurvey.com/highered.html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Seaman, J. &amp; Seaman, J. (2017) Digital Learning Compass: Distance Education State Almanac 2017. Babson Survey Research Group, e-Literate, and WCET. Retrieved from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6"/>
              </a:rPr>
              <a:t>https://www.onlinelearningsurvey.com/reports/almanac/national_almanac2017.pdf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Siemens, G., </a:t>
            </a: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Gašević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D. &amp; Dawson, S. (2015). Preparing for the digital university: a review of the history and current state of distance, blended, and online learning. MOOC Research Initiative.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Straumsheim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C. (2016). Babson Bids Good-bye to Enrollment Numbers. 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</a:rPr>
              <a:t>Inside Higher Ed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. Retrieved from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7"/>
              </a:rPr>
              <a:t>https://www.insidehighered.com/news/2016/02/09/babson-group-reflects-final-report-online-education-enrollments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dirty="0" err="1">
                <a:latin typeface="Arial" panose="020B0604020202020204" pitchFamily="34" charset="0"/>
                <a:ea typeface="Calibri" panose="020F0502020204030204" pitchFamily="34" charset="0"/>
              </a:rPr>
              <a:t>Ubell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, R. (2016). </a:t>
            </a:r>
            <a:r>
              <a:rPr lang="en-US" i="1" dirty="0">
                <a:latin typeface="Arial" panose="020B0604020202020204" pitchFamily="34" charset="0"/>
                <a:ea typeface="Calibri" panose="020F0502020204030204" pitchFamily="34" charset="0"/>
              </a:rPr>
              <a:t>Why Faculty Still Don’t Want to Teach Online.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 Online Learning Consortium, Inside Higher Ed. Retrieved from </a:t>
            </a:r>
            <a:r>
              <a:rPr lang="en-US" u="sng" dirty="0">
                <a:latin typeface="Arial" panose="020B0604020202020204" pitchFamily="34" charset="0"/>
                <a:ea typeface="Calibri" panose="020F0502020204030204" pitchFamily="34" charset="0"/>
                <a:hlinkClick r:id="rId8"/>
              </a:rPr>
              <a:t>https://www.insidehighered.com/advice/2016/12/13/advice-faculty-members-about-overcoming-resistance-teaching-online-essay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5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50" dirty="0"/>
              <a:t>Proportion of Students taking Distance Education Courses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22426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90703" y="4978581"/>
            <a:ext cx="3873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effectLst/>
                <a:latin typeface="Calibri" panose="020F0502020204030204"/>
              </a:rPr>
              <a:t>Peaerson</a:t>
            </a:r>
            <a:r>
              <a:rPr lang="en-US" sz="1600" dirty="0">
                <a:solidFill>
                  <a:prstClr val="black"/>
                </a:solidFill>
                <a:effectLst/>
                <a:latin typeface="Calibri" panose="020F0502020204030204"/>
              </a:rPr>
              <a:t> Distance Education Enrollment Report 2017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523999"/>
            <a:ext cx="8439150" cy="338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550" dirty="0"/>
              <a:t>Decline in the Number of On-Campus Students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0645" y="2226469"/>
            <a:ext cx="5140235" cy="18834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8650" y="5134417"/>
            <a:ext cx="739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effectLst/>
                <a:latin typeface="Calibri" panose="020F0502020204030204"/>
              </a:rPr>
              <a:t>Grade Increase: Tracking Distance Education in the United States (Babson Survey Research Group),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371600"/>
            <a:ext cx="6655525" cy="35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7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550" dirty="0"/>
              <a:t>Distance Education Enrollment is Increasing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66406" y="2226469"/>
            <a:ext cx="4212772" cy="26476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5810" y="5134417"/>
            <a:ext cx="7398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effectLst/>
                <a:latin typeface="Calibri" panose="020F0502020204030204"/>
              </a:rPr>
              <a:t>Grade Increase: Tracking Distance Education in the United States (Babson Survey Research Group), 2018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1"/>
            <a:ext cx="6716485" cy="355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55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50" dirty="0"/>
              <a:t>Lack of Progress in Faculty Acceptance of Online Education</a:t>
            </a:r>
          </a:p>
        </p:txBody>
      </p:sp>
      <p:pic>
        <p:nvPicPr>
          <p:cNvPr id="1026" name="Picture 2" descr="https://www.insidehighered.com/sites/default/server_files/images/babson1(1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705600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34148" y="4978581"/>
            <a:ext cx="2566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effectLst/>
                <a:latin typeface="Calibri" panose="020F0502020204030204"/>
              </a:rPr>
              <a:t>Babson Group report, 2016</a:t>
            </a:r>
          </a:p>
        </p:txBody>
      </p:sp>
    </p:spTree>
    <p:extLst>
      <p:ext uri="{BB962C8B-B14F-4D97-AF65-F5344CB8AC3E}">
        <p14:creationId xmlns:p14="http://schemas.microsoft.com/office/powerpoint/2010/main" val="2763439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1183346"/>
          </a:xfrm>
        </p:spPr>
        <p:txBody>
          <a:bodyPr/>
          <a:lstStyle/>
          <a:p>
            <a:r>
              <a:rPr lang="en-US" b="1" dirty="0"/>
              <a:t>Faculty Training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352800"/>
            <a:ext cx="5123755" cy="1689717"/>
          </a:xfrm>
        </p:spPr>
        <p:txBody>
          <a:bodyPr>
            <a:noAutofit/>
          </a:bodyPr>
          <a:lstStyle/>
          <a:p>
            <a:r>
              <a:rPr lang="en-US" sz="4500" b="1" dirty="0">
                <a:latin typeface="+mj-lt"/>
              </a:rPr>
              <a:t>Success in the Online Environment</a:t>
            </a:r>
          </a:p>
        </p:txBody>
      </p:sp>
    </p:spTree>
    <p:extLst>
      <p:ext uri="{BB962C8B-B14F-4D97-AF65-F5344CB8AC3E}">
        <p14:creationId xmlns:p14="http://schemas.microsoft.com/office/powerpoint/2010/main" val="1459759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799"/>
            <a:ext cx="7200900" cy="45719"/>
          </a:xfrm>
        </p:spPr>
        <p:txBody>
          <a:bodyPr>
            <a:noAutofit/>
          </a:bodyPr>
          <a:lstStyle/>
          <a:p>
            <a:endParaRPr lang="en-US" sz="3600" b="1" dirty="0"/>
          </a:p>
        </p:txBody>
      </p:sp>
      <p:pic>
        <p:nvPicPr>
          <p:cNvPr id="4" name="Faculty Training Present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1" y="381000"/>
            <a:ext cx="8610599" cy="5943600"/>
          </a:xfrm>
        </p:spPr>
      </p:pic>
    </p:spTree>
    <p:extLst>
      <p:ext uri="{BB962C8B-B14F-4D97-AF65-F5344CB8AC3E}">
        <p14:creationId xmlns:p14="http://schemas.microsoft.com/office/powerpoint/2010/main" val="117455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Instructor Training Workshop-Part of New Faculty Orientation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Occurs prior to teaching the first class</a:t>
            </a:r>
          </a:p>
          <a:p>
            <a:r>
              <a:rPr lang="en-US" dirty="0"/>
              <a:t>Self paced modules that focus on policies, procedures, and best practices in distance education.  Cumulative assessment required after completion of 9 modules</a:t>
            </a:r>
          </a:p>
          <a:p>
            <a:r>
              <a:rPr lang="en-US" dirty="0"/>
              <a:t>Topics include:</a:t>
            </a:r>
          </a:p>
          <a:p>
            <a:pPr lvl="1"/>
            <a:r>
              <a:rPr lang="en-US" sz="2100" dirty="0"/>
              <a:t>Learning Management System set-up and navigation</a:t>
            </a:r>
          </a:p>
          <a:p>
            <a:pPr lvl="1"/>
            <a:r>
              <a:rPr lang="en-US" sz="2100" dirty="0"/>
              <a:t>Beginning of term requirements (required documents and preparation for the start of a course)</a:t>
            </a:r>
          </a:p>
          <a:p>
            <a:pPr lvl="1"/>
            <a:r>
              <a:rPr lang="en-US" sz="2100" dirty="0"/>
              <a:t>Best practices for online discussions</a:t>
            </a:r>
          </a:p>
          <a:p>
            <a:pPr lvl="1"/>
            <a:r>
              <a:rPr lang="en-US" sz="2100" dirty="0"/>
              <a:t>Grading expectations and rubrics</a:t>
            </a:r>
          </a:p>
          <a:p>
            <a:pPr lvl="1"/>
            <a:r>
              <a:rPr lang="en-US" sz="2100" dirty="0"/>
              <a:t>Retention center for at risk students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89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Mentoring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New instructors are assigned a mentor.  The mentor will coach and guide the new faculty each week.  The mentor provides weekly feedback identifying areas of strength and opportunities for improvement.</a:t>
            </a:r>
          </a:p>
        </p:txBody>
      </p:sp>
    </p:spTree>
    <p:extLst>
      <p:ext uri="{BB962C8B-B14F-4D97-AF65-F5344CB8AC3E}">
        <p14:creationId xmlns:p14="http://schemas.microsoft.com/office/powerpoint/2010/main" val="3770781586"/>
      </p:ext>
    </p:extLst>
  </p:cSld>
  <p:clrMapOvr>
    <a:masterClrMapping/>
  </p:clrMapOvr>
</p:sld>
</file>

<file path=ppt/theme/theme1.xml><?xml version="1.0" encoding="utf-8"?>
<a:theme xmlns:a="http://schemas.openxmlformats.org/drawingml/2006/main" name="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Family Feud Master">
  <a:themeElements>
    <a:clrScheme name="Family Feud Bible Edition v1.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Family Feud Bible Edition v1.5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Family Feud Bible Edition v1.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mily Feud Bible Edition v1.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mily Feud Bible Edition v1.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rop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8568</TotalTime>
  <Words>1196</Words>
  <Application>Microsoft Office PowerPoint</Application>
  <PresentationFormat>On-screen Show (4:3)</PresentationFormat>
  <Paragraphs>58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Arial Black</vt:lpstr>
      <vt:lpstr>Calibri</vt:lpstr>
      <vt:lpstr>Franklin Gothic Book</vt:lpstr>
      <vt:lpstr>Tahoma</vt:lpstr>
      <vt:lpstr>Times New Roman</vt:lpstr>
      <vt:lpstr>Wingdings</vt:lpstr>
      <vt:lpstr>Family Feud Master</vt:lpstr>
      <vt:lpstr>2_Family Feud Master</vt:lpstr>
      <vt:lpstr>1_Family Feud Master</vt:lpstr>
      <vt:lpstr>3_Family Feud Master</vt:lpstr>
      <vt:lpstr>Crop</vt:lpstr>
      <vt:lpstr>“Pros and Cons of Distance Learning-the Faculty Perspective”</vt:lpstr>
      <vt:lpstr>Proportion of Students taking Distance Education Courses</vt:lpstr>
      <vt:lpstr>Decline in the Number of On-Campus Students</vt:lpstr>
      <vt:lpstr>Distance Education Enrollment is Increasing</vt:lpstr>
      <vt:lpstr>Lack of Progress in Faculty Acceptance of Online Education</vt:lpstr>
      <vt:lpstr>Faculty Training </vt:lpstr>
      <vt:lpstr>PowerPoint Presentation</vt:lpstr>
      <vt:lpstr>Instructor Training Workshop-Part of New Faculty Orientation</vt:lpstr>
      <vt:lpstr>Mentoring Program</vt:lpstr>
      <vt:lpstr>Onboarding Training Workshops</vt:lpstr>
      <vt:lpstr>Ongoing Faculty Training</vt:lpstr>
      <vt:lpstr>References-</vt:lpstr>
      <vt:lpstr>References-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Family Feud Template</dc:title>
  <dc:subject>PowerPoint Template</dc:subject>
  <dc:creator>Reid Powell</dc:creator>
  <cp:keywords>Family Feud;Templates</cp:keywords>
  <cp:lastModifiedBy>Harvey, Steven J</cp:lastModifiedBy>
  <cp:revision>496</cp:revision>
  <cp:lastPrinted>2018-03-14T15:13:03Z</cp:lastPrinted>
  <dcterms:created xsi:type="dcterms:W3CDTF">2004-01-21T04:06:20Z</dcterms:created>
  <dcterms:modified xsi:type="dcterms:W3CDTF">2018-03-19T15:14:32Z</dcterms:modified>
  <cp:category>Game Shows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Robin Song</vt:lpwstr>
  </property>
  <property fmtid="{D5CDD505-2E9C-101B-9397-08002B2CF9AE}" pid="3" name="Department">
    <vt:lpwstr>PowerPoint Bible Game Shows</vt:lpwstr>
  </property>
  <property fmtid="{D5CDD505-2E9C-101B-9397-08002B2CF9AE}" pid="4" name="Editor">
    <vt:lpwstr>Robin Song</vt:lpwstr>
  </property>
  <property fmtid="{D5CDD505-2E9C-101B-9397-08002B2CF9AE}" pid="5" name="Language">
    <vt:lpwstr>English</vt:lpwstr>
  </property>
  <property fmtid="{D5CDD505-2E9C-101B-9397-08002B2CF9AE}" pid="6" name="Owner">
    <vt:lpwstr>Robin Song</vt:lpwstr>
  </property>
  <property fmtid="{D5CDD505-2E9C-101B-9397-08002B2CF9AE}" pid="7" name="Publisher">
    <vt:lpwstr>Robin Song</vt:lpwstr>
  </property>
  <property fmtid="{D5CDD505-2E9C-101B-9397-08002B2CF9AE}" pid="8" name="Purpose">
    <vt:lpwstr>Bible Game Shows</vt:lpwstr>
  </property>
  <property fmtid="{D5CDD505-2E9C-101B-9397-08002B2CF9AE}" pid="9" name="Telephone number">
    <vt:lpwstr>(847) 227-7722</vt:lpwstr>
  </property>
  <property fmtid="{D5CDD505-2E9C-101B-9397-08002B2CF9AE}" pid="10" name="Project">
    <vt:lpwstr>Family Feud</vt:lpwstr>
  </property>
</Properties>
</file>